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6"/>
  </p:notesMasterIdLst>
  <p:sldIdLst>
    <p:sldId id="281" r:id="rId3"/>
    <p:sldId id="280" r:id="rId4"/>
    <p:sldId id="293" r:id="rId5"/>
    <p:sldId id="283" r:id="rId6"/>
    <p:sldId id="284" r:id="rId7"/>
    <p:sldId id="285" r:id="rId8"/>
    <p:sldId id="415" r:id="rId9"/>
    <p:sldId id="414" r:id="rId10"/>
    <p:sldId id="403" r:id="rId11"/>
    <p:sldId id="286" r:id="rId12"/>
    <p:sldId id="404" r:id="rId13"/>
    <p:sldId id="405" r:id="rId14"/>
    <p:sldId id="406" r:id="rId15"/>
    <p:sldId id="407" r:id="rId16"/>
    <p:sldId id="409" r:id="rId17"/>
    <p:sldId id="261" r:id="rId18"/>
    <p:sldId id="410" r:id="rId19"/>
    <p:sldId id="272" r:id="rId20"/>
    <p:sldId id="412" r:id="rId21"/>
    <p:sldId id="408" r:id="rId22"/>
    <p:sldId id="413" r:id="rId23"/>
    <p:sldId id="302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540F3-3C97-453C-A9BF-5435C7934883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BCF9C8B-F5C4-4AA4-8EB8-7442DE8E721B}">
      <dgm:prSet/>
      <dgm:spPr/>
      <dgm:t>
        <a:bodyPr/>
        <a:lstStyle/>
        <a:p>
          <a:r>
            <a:rPr lang="en-US"/>
            <a:t>Precision</a:t>
          </a:r>
        </a:p>
      </dgm:t>
    </dgm:pt>
    <dgm:pt modelId="{F13EF447-4960-47F0-96EB-113D0A66ECC4}" type="parTrans" cxnId="{6410A0E0-2467-4F06-89CB-1E1596100F99}">
      <dgm:prSet/>
      <dgm:spPr/>
      <dgm:t>
        <a:bodyPr/>
        <a:lstStyle/>
        <a:p>
          <a:endParaRPr lang="en-US"/>
        </a:p>
      </dgm:t>
    </dgm:pt>
    <dgm:pt modelId="{9B9D7E2F-8877-4E63-9D79-6830840E2CEC}" type="sibTrans" cxnId="{6410A0E0-2467-4F06-89CB-1E1596100F99}">
      <dgm:prSet/>
      <dgm:spPr/>
      <dgm:t>
        <a:bodyPr/>
        <a:lstStyle/>
        <a:p>
          <a:endParaRPr lang="en-US"/>
        </a:p>
      </dgm:t>
    </dgm:pt>
    <dgm:pt modelId="{DDB850CF-B85A-4C42-8D2C-87402D236A32}">
      <dgm:prSet/>
      <dgm:spPr/>
      <dgm:t>
        <a:bodyPr/>
        <a:lstStyle/>
        <a:p>
          <a:r>
            <a:rPr lang="en-US"/>
            <a:t>A measure of accuracy for a specific class.</a:t>
          </a:r>
        </a:p>
      </dgm:t>
    </dgm:pt>
    <dgm:pt modelId="{5A4F636F-CC9F-4E89-8949-CBFB2C3CA01D}" type="parTrans" cxnId="{C7F796DB-5B54-41FF-8222-1FB78E52E310}">
      <dgm:prSet/>
      <dgm:spPr/>
      <dgm:t>
        <a:bodyPr/>
        <a:lstStyle/>
        <a:p>
          <a:endParaRPr lang="en-US"/>
        </a:p>
      </dgm:t>
    </dgm:pt>
    <dgm:pt modelId="{DBAD4E6F-8EC3-4692-93F0-AD1717E6976C}" type="sibTrans" cxnId="{C7F796DB-5B54-41FF-8222-1FB78E52E310}">
      <dgm:prSet/>
      <dgm:spPr/>
      <dgm:t>
        <a:bodyPr/>
        <a:lstStyle/>
        <a:p>
          <a:endParaRPr lang="en-US"/>
        </a:p>
      </dgm:t>
    </dgm:pt>
    <dgm:pt modelId="{FD3DD049-7112-40BD-BB9C-093EFB9F3982}">
      <dgm:prSet/>
      <dgm:spPr/>
      <dgm:t>
        <a:bodyPr/>
        <a:lstStyle/>
        <a:p>
          <a:r>
            <a:rPr lang="en-US"/>
            <a:t>Precision (a) = aa/ Classified a</a:t>
          </a:r>
        </a:p>
      </dgm:t>
    </dgm:pt>
    <dgm:pt modelId="{194A7B85-7411-4CEF-821B-ADF33B47DB3F}" type="parTrans" cxnId="{8358738A-60A2-4E0F-B88D-2AD3C9A450D1}">
      <dgm:prSet/>
      <dgm:spPr/>
      <dgm:t>
        <a:bodyPr/>
        <a:lstStyle/>
        <a:p>
          <a:endParaRPr lang="en-US"/>
        </a:p>
      </dgm:t>
    </dgm:pt>
    <dgm:pt modelId="{B357B2D4-0981-4131-AFB0-B73CAD4AC727}" type="sibTrans" cxnId="{8358738A-60A2-4E0F-B88D-2AD3C9A450D1}">
      <dgm:prSet/>
      <dgm:spPr/>
      <dgm:t>
        <a:bodyPr/>
        <a:lstStyle/>
        <a:p>
          <a:endParaRPr lang="en-US"/>
        </a:p>
      </dgm:t>
    </dgm:pt>
    <dgm:pt modelId="{9E614B2A-35BA-4DA7-9447-F23A8D8917B1}">
      <dgm:prSet/>
      <dgm:spPr/>
      <dgm:t>
        <a:bodyPr/>
        <a:lstStyle/>
        <a:p>
          <a:r>
            <a:rPr lang="en-US"/>
            <a:t>Precision (b) = bb/ Classified b</a:t>
          </a:r>
        </a:p>
      </dgm:t>
    </dgm:pt>
    <dgm:pt modelId="{B31A20CC-EEC4-4054-9C54-2C49797F41F2}" type="parTrans" cxnId="{946CD029-3253-43BF-A406-A918D0BD7715}">
      <dgm:prSet/>
      <dgm:spPr/>
      <dgm:t>
        <a:bodyPr/>
        <a:lstStyle/>
        <a:p>
          <a:endParaRPr lang="en-US"/>
        </a:p>
      </dgm:t>
    </dgm:pt>
    <dgm:pt modelId="{0C626BFC-DA5D-4835-9D94-138159951EC1}" type="sibTrans" cxnId="{946CD029-3253-43BF-A406-A918D0BD7715}">
      <dgm:prSet/>
      <dgm:spPr/>
      <dgm:t>
        <a:bodyPr/>
        <a:lstStyle/>
        <a:p>
          <a:endParaRPr lang="en-US"/>
        </a:p>
      </dgm:t>
    </dgm:pt>
    <dgm:pt modelId="{BE641BF6-C4CF-4205-A62A-A2CF9F97DAA3}">
      <dgm:prSet/>
      <dgm:spPr/>
      <dgm:t>
        <a:bodyPr/>
        <a:lstStyle/>
        <a:p>
          <a:r>
            <a:rPr lang="en-US"/>
            <a:t>Recall</a:t>
          </a:r>
        </a:p>
      </dgm:t>
    </dgm:pt>
    <dgm:pt modelId="{89780CA3-5316-49F4-B740-1A58772BE892}" type="parTrans" cxnId="{A9D3A3EC-1EC1-4355-BB51-1CACCB141E27}">
      <dgm:prSet/>
      <dgm:spPr/>
      <dgm:t>
        <a:bodyPr/>
        <a:lstStyle/>
        <a:p>
          <a:endParaRPr lang="en-US"/>
        </a:p>
      </dgm:t>
    </dgm:pt>
    <dgm:pt modelId="{ABF29D93-DC3C-4B10-8078-96C0F6A0BD61}" type="sibTrans" cxnId="{A9D3A3EC-1EC1-4355-BB51-1CACCB141E27}">
      <dgm:prSet/>
      <dgm:spPr/>
      <dgm:t>
        <a:bodyPr/>
        <a:lstStyle/>
        <a:p>
          <a:endParaRPr lang="en-US"/>
        </a:p>
      </dgm:t>
    </dgm:pt>
    <dgm:pt modelId="{AA67E478-D69B-43DB-9AD5-79B21A5BD856}">
      <dgm:prSet/>
      <dgm:spPr/>
      <dgm:t>
        <a:bodyPr/>
        <a:lstStyle/>
        <a:p>
          <a:r>
            <a:rPr lang="en-US" dirty="0"/>
            <a:t>A measure of the ability of a classification model to select instances of a certain class from a data set. It is commonly also called sensitivity.</a:t>
          </a:r>
        </a:p>
      </dgm:t>
    </dgm:pt>
    <dgm:pt modelId="{716035A2-09B2-4E9B-974F-587BDC84612D}" type="parTrans" cxnId="{D599D074-2145-4C43-80DF-DF265DF04216}">
      <dgm:prSet/>
      <dgm:spPr/>
      <dgm:t>
        <a:bodyPr/>
        <a:lstStyle/>
        <a:p>
          <a:endParaRPr lang="en-US"/>
        </a:p>
      </dgm:t>
    </dgm:pt>
    <dgm:pt modelId="{260691B5-10C0-431E-BD51-29976EAA7AFA}" type="sibTrans" cxnId="{D599D074-2145-4C43-80DF-DF265DF04216}">
      <dgm:prSet/>
      <dgm:spPr/>
      <dgm:t>
        <a:bodyPr/>
        <a:lstStyle/>
        <a:p>
          <a:endParaRPr lang="en-US"/>
        </a:p>
      </dgm:t>
    </dgm:pt>
    <dgm:pt modelId="{600B5991-AA9F-4087-8604-523498C610E7}">
      <dgm:prSet/>
      <dgm:spPr/>
      <dgm:t>
        <a:bodyPr/>
        <a:lstStyle/>
        <a:p>
          <a:r>
            <a:rPr lang="en-US"/>
            <a:t>Equivalent to TP rate.	</a:t>
          </a:r>
        </a:p>
      </dgm:t>
    </dgm:pt>
    <dgm:pt modelId="{CCDD446D-AA10-437D-BF00-1254CAE1E3E8}" type="parTrans" cxnId="{6EFFC249-9C02-4379-BDE6-89A55502325C}">
      <dgm:prSet/>
      <dgm:spPr/>
      <dgm:t>
        <a:bodyPr/>
        <a:lstStyle/>
        <a:p>
          <a:endParaRPr lang="en-US"/>
        </a:p>
      </dgm:t>
    </dgm:pt>
    <dgm:pt modelId="{3C115A00-4544-425C-BFBC-FEC154AA52AF}" type="sibTrans" cxnId="{6EFFC249-9C02-4379-BDE6-89A55502325C}">
      <dgm:prSet/>
      <dgm:spPr/>
      <dgm:t>
        <a:bodyPr/>
        <a:lstStyle/>
        <a:p>
          <a:endParaRPr lang="en-US"/>
        </a:p>
      </dgm:t>
    </dgm:pt>
    <dgm:pt modelId="{B124B6A0-E132-495D-8C49-C3ECBEB1808C}">
      <dgm:prSet/>
      <dgm:spPr/>
      <dgm:t>
        <a:bodyPr/>
        <a:lstStyle/>
        <a:p>
          <a:r>
            <a:rPr lang="en-US"/>
            <a:t>Recall (a) = aa / Actual a</a:t>
          </a:r>
        </a:p>
      </dgm:t>
    </dgm:pt>
    <dgm:pt modelId="{4C3F656C-0E40-4C2F-B616-9E2D77E555DF}" type="parTrans" cxnId="{144EB1F4-4B0C-42B7-B8AC-BA2210637EE6}">
      <dgm:prSet/>
      <dgm:spPr/>
      <dgm:t>
        <a:bodyPr/>
        <a:lstStyle/>
        <a:p>
          <a:endParaRPr lang="en-US"/>
        </a:p>
      </dgm:t>
    </dgm:pt>
    <dgm:pt modelId="{646EC75D-AEFF-4712-B6D6-B52125402F22}" type="sibTrans" cxnId="{144EB1F4-4B0C-42B7-B8AC-BA2210637EE6}">
      <dgm:prSet/>
      <dgm:spPr/>
      <dgm:t>
        <a:bodyPr/>
        <a:lstStyle/>
        <a:p>
          <a:endParaRPr lang="en-US"/>
        </a:p>
      </dgm:t>
    </dgm:pt>
    <dgm:pt modelId="{D5495D3F-105B-4B0C-8CB6-B175F2713A0C}">
      <dgm:prSet/>
      <dgm:spPr/>
      <dgm:t>
        <a:bodyPr/>
        <a:lstStyle/>
        <a:p>
          <a:r>
            <a:rPr lang="en-US"/>
            <a:t>Recall (b) = bb/ Actual b</a:t>
          </a:r>
        </a:p>
      </dgm:t>
    </dgm:pt>
    <dgm:pt modelId="{050A79A4-7228-4D8A-9A5B-1A4364D1FD31}" type="parTrans" cxnId="{8E5BF26A-73D4-4154-BD7E-E8B671DD3838}">
      <dgm:prSet/>
      <dgm:spPr/>
      <dgm:t>
        <a:bodyPr/>
        <a:lstStyle/>
        <a:p>
          <a:endParaRPr lang="en-US"/>
        </a:p>
      </dgm:t>
    </dgm:pt>
    <dgm:pt modelId="{881B9DA2-B1FB-4658-B606-46D30D7AF2C4}" type="sibTrans" cxnId="{8E5BF26A-73D4-4154-BD7E-E8B671DD3838}">
      <dgm:prSet/>
      <dgm:spPr/>
      <dgm:t>
        <a:bodyPr/>
        <a:lstStyle/>
        <a:p>
          <a:endParaRPr lang="en-US"/>
        </a:p>
      </dgm:t>
    </dgm:pt>
    <dgm:pt modelId="{F71ECEE1-52EA-4341-BE20-FAA61A862584}">
      <dgm:prSet/>
      <dgm:spPr/>
      <dgm:t>
        <a:bodyPr/>
        <a:lstStyle/>
        <a:p>
          <a:r>
            <a:rPr lang="en-US"/>
            <a:t>F-Measure</a:t>
          </a:r>
        </a:p>
      </dgm:t>
    </dgm:pt>
    <dgm:pt modelId="{39D137BC-09AC-4A0A-9648-3634E845E241}" type="parTrans" cxnId="{F470719D-C13A-41E6-B3AD-E70D7A408D23}">
      <dgm:prSet/>
      <dgm:spPr/>
      <dgm:t>
        <a:bodyPr/>
        <a:lstStyle/>
        <a:p>
          <a:endParaRPr lang="en-US"/>
        </a:p>
      </dgm:t>
    </dgm:pt>
    <dgm:pt modelId="{48E5ABD6-1F93-43B1-A6ED-FF55BCC10EA9}" type="sibTrans" cxnId="{F470719D-C13A-41E6-B3AD-E70D7A408D23}">
      <dgm:prSet/>
      <dgm:spPr/>
      <dgm:t>
        <a:bodyPr/>
        <a:lstStyle/>
        <a:p>
          <a:endParaRPr lang="en-US"/>
        </a:p>
      </dgm:t>
    </dgm:pt>
    <dgm:pt modelId="{C54427E6-7E2B-4F6F-8F03-246F09F593D8}">
      <dgm:prSet/>
      <dgm:spPr/>
      <dgm:t>
        <a:bodyPr/>
        <a:lstStyle/>
        <a:p>
          <a:r>
            <a:rPr lang="en-US"/>
            <a:t>The F-measure is the harmonic mean of precision and recall.</a:t>
          </a:r>
        </a:p>
      </dgm:t>
    </dgm:pt>
    <dgm:pt modelId="{729B18FE-63D0-4CDE-B955-4D2FDEB086FF}" type="parTrans" cxnId="{4D56AE83-858A-424C-A9BA-C75EB1C91320}">
      <dgm:prSet/>
      <dgm:spPr/>
      <dgm:t>
        <a:bodyPr/>
        <a:lstStyle/>
        <a:p>
          <a:endParaRPr lang="en-US"/>
        </a:p>
      </dgm:t>
    </dgm:pt>
    <dgm:pt modelId="{A9823EB1-236E-4437-9E5F-37E2B182FFB4}" type="sibTrans" cxnId="{4D56AE83-858A-424C-A9BA-C75EB1C91320}">
      <dgm:prSet/>
      <dgm:spPr/>
      <dgm:t>
        <a:bodyPr/>
        <a:lstStyle/>
        <a:p>
          <a:endParaRPr lang="en-US"/>
        </a:p>
      </dgm:t>
    </dgm:pt>
    <dgm:pt modelId="{99847D46-5C93-426C-ADEF-F8D871640C3F}">
      <dgm:prSet/>
      <dgm:spPr/>
      <dgm:t>
        <a:bodyPr/>
        <a:lstStyle/>
        <a:p>
          <a:r>
            <a:rPr lang="en-US"/>
            <a:t>It can be used as a single measure of performance of the test.</a:t>
          </a:r>
        </a:p>
      </dgm:t>
    </dgm:pt>
    <dgm:pt modelId="{CDF78C2C-C86F-44BD-B196-D8FAD73FEE58}" type="parTrans" cxnId="{55EDFCDD-E51D-4DB3-A073-99341045DD47}">
      <dgm:prSet/>
      <dgm:spPr/>
      <dgm:t>
        <a:bodyPr/>
        <a:lstStyle/>
        <a:p>
          <a:endParaRPr lang="en-US"/>
        </a:p>
      </dgm:t>
    </dgm:pt>
    <dgm:pt modelId="{1588D923-ED7F-49BC-81C1-6D2104B0CDAE}" type="sibTrans" cxnId="{55EDFCDD-E51D-4DB3-A073-99341045DD47}">
      <dgm:prSet/>
      <dgm:spPr/>
      <dgm:t>
        <a:bodyPr/>
        <a:lstStyle/>
        <a:p>
          <a:endParaRPr lang="en-US"/>
        </a:p>
      </dgm:t>
    </dgm:pt>
    <dgm:pt modelId="{C06C3B23-C371-43F8-8131-950653E791BD}">
      <dgm:prSet/>
      <dgm:spPr/>
      <dgm:t>
        <a:bodyPr/>
        <a:lstStyle/>
        <a:p>
          <a:r>
            <a:rPr lang="en-US"/>
            <a:t>F = ( 2 x Precision x Recall ) / ( Precision + Recall )</a:t>
          </a:r>
        </a:p>
      </dgm:t>
    </dgm:pt>
    <dgm:pt modelId="{909B50DB-6E80-414F-86FD-7443A92FD0D8}" type="parTrans" cxnId="{2FC6FD78-C2E9-4ADA-83FA-E6D3FE78BB9A}">
      <dgm:prSet/>
      <dgm:spPr/>
      <dgm:t>
        <a:bodyPr/>
        <a:lstStyle/>
        <a:p>
          <a:endParaRPr lang="en-US"/>
        </a:p>
      </dgm:t>
    </dgm:pt>
    <dgm:pt modelId="{E9ACE489-BE70-45F5-9BCF-0499A425D24A}" type="sibTrans" cxnId="{2FC6FD78-C2E9-4ADA-83FA-E6D3FE78BB9A}">
      <dgm:prSet/>
      <dgm:spPr/>
      <dgm:t>
        <a:bodyPr/>
        <a:lstStyle/>
        <a:p>
          <a:endParaRPr lang="en-US"/>
        </a:p>
      </dgm:t>
    </dgm:pt>
    <dgm:pt modelId="{B7BA698A-F239-422F-8CEE-42857A359B23}" type="pres">
      <dgm:prSet presAssocID="{7B6540F3-3C97-453C-A9BF-5435C7934883}" presName="linear" presStyleCnt="0">
        <dgm:presLayoutVars>
          <dgm:dir/>
          <dgm:animLvl val="lvl"/>
          <dgm:resizeHandles val="exact"/>
        </dgm:presLayoutVars>
      </dgm:prSet>
      <dgm:spPr/>
    </dgm:pt>
    <dgm:pt modelId="{9EE7A1C8-E990-4D27-BF39-F7F1A157AA49}" type="pres">
      <dgm:prSet presAssocID="{1BCF9C8B-F5C4-4AA4-8EB8-7442DE8E721B}" presName="parentLin" presStyleCnt="0"/>
      <dgm:spPr/>
    </dgm:pt>
    <dgm:pt modelId="{5B8DA51C-F6EF-4521-8000-2D792F9231C8}" type="pres">
      <dgm:prSet presAssocID="{1BCF9C8B-F5C4-4AA4-8EB8-7442DE8E721B}" presName="parentLeftMargin" presStyleLbl="node1" presStyleIdx="0" presStyleCnt="3"/>
      <dgm:spPr/>
    </dgm:pt>
    <dgm:pt modelId="{EFAD840E-659A-40D6-8987-6DEFCEB6D19A}" type="pres">
      <dgm:prSet presAssocID="{1BCF9C8B-F5C4-4AA4-8EB8-7442DE8E721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A7056F-2774-411F-9205-6A3A74E142AA}" type="pres">
      <dgm:prSet presAssocID="{1BCF9C8B-F5C4-4AA4-8EB8-7442DE8E721B}" presName="negativeSpace" presStyleCnt="0"/>
      <dgm:spPr/>
    </dgm:pt>
    <dgm:pt modelId="{C6D5A620-580E-4F9D-88DA-4C26CB12DCB4}" type="pres">
      <dgm:prSet presAssocID="{1BCF9C8B-F5C4-4AA4-8EB8-7442DE8E721B}" presName="childText" presStyleLbl="conFgAcc1" presStyleIdx="0" presStyleCnt="3">
        <dgm:presLayoutVars>
          <dgm:bulletEnabled val="1"/>
        </dgm:presLayoutVars>
      </dgm:prSet>
      <dgm:spPr/>
    </dgm:pt>
    <dgm:pt modelId="{82FE112C-34F6-4857-9108-4D8758AF81A8}" type="pres">
      <dgm:prSet presAssocID="{9B9D7E2F-8877-4E63-9D79-6830840E2CEC}" presName="spaceBetweenRectangles" presStyleCnt="0"/>
      <dgm:spPr/>
    </dgm:pt>
    <dgm:pt modelId="{24D9BB62-695E-4FA3-BD72-96CA0919D9B6}" type="pres">
      <dgm:prSet presAssocID="{BE641BF6-C4CF-4205-A62A-A2CF9F97DAA3}" presName="parentLin" presStyleCnt="0"/>
      <dgm:spPr/>
    </dgm:pt>
    <dgm:pt modelId="{5B778A0A-217F-4321-A982-1F6A92EEFD55}" type="pres">
      <dgm:prSet presAssocID="{BE641BF6-C4CF-4205-A62A-A2CF9F97DAA3}" presName="parentLeftMargin" presStyleLbl="node1" presStyleIdx="0" presStyleCnt="3"/>
      <dgm:spPr/>
    </dgm:pt>
    <dgm:pt modelId="{6946CBB6-0441-40BF-B4A3-6C2977B55D93}" type="pres">
      <dgm:prSet presAssocID="{BE641BF6-C4CF-4205-A62A-A2CF9F97DA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8C962B0-4AE2-4AF0-9B01-14D1A2046DE8}" type="pres">
      <dgm:prSet presAssocID="{BE641BF6-C4CF-4205-A62A-A2CF9F97DAA3}" presName="negativeSpace" presStyleCnt="0"/>
      <dgm:spPr/>
    </dgm:pt>
    <dgm:pt modelId="{DD73E85B-F4AA-4F74-B8C4-3003A4539E85}" type="pres">
      <dgm:prSet presAssocID="{BE641BF6-C4CF-4205-A62A-A2CF9F97DAA3}" presName="childText" presStyleLbl="conFgAcc1" presStyleIdx="1" presStyleCnt="3">
        <dgm:presLayoutVars>
          <dgm:bulletEnabled val="1"/>
        </dgm:presLayoutVars>
      </dgm:prSet>
      <dgm:spPr/>
    </dgm:pt>
    <dgm:pt modelId="{4FC913DF-AA28-4ACB-93AF-EB5AA184D58C}" type="pres">
      <dgm:prSet presAssocID="{ABF29D93-DC3C-4B10-8078-96C0F6A0BD61}" presName="spaceBetweenRectangles" presStyleCnt="0"/>
      <dgm:spPr/>
    </dgm:pt>
    <dgm:pt modelId="{F0FB8A6C-66A4-4B28-B802-6C4053F36C9D}" type="pres">
      <dgm:prSet presAssocID="{F71ECEE1-52EA-4341-BE20-FAA61A862584}" presName="parentLin" presStyleCnt="0"/>
      <dgm:spPr/>
    </dgm:pt>
    <dgm:pt modelId="{12F6703E-CB02-4E0E-B373-37B7B78AC82B}" type="pres">
      <dgm:prSet presAssocID="{F71ECEE1-52EA-4341-BE20-FAA61A862584}" presName="parentLeftMargin" presStyleLbl="node1" presStyleIdx="1" presStyleCnt="3"/>
      <dgm:spPr/>
    </dgm:pt>
    <dgm:pt modelId="{B2C80FFF-B7B8-493F-92D8-12FAF8D7FD1D}" type="pres">
      <dgm:prSet presAssocID="{F71ECEE1-52EA-4341-BE20-FAA61A86258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C65622E-4985-4534-951C-7580A1F01A6F}" type="pres">
      <dgm:prSet presAssocID="{F71ECEE1-52EA-4341-BE20-FAA61A862584}" presName="negativeSpace" presStyleCnt="0"/>
      <dgm:spPr/>
    </dgm:pt>
    <dgm:pt modelId="{8A288803-7454-456C-852B-FAEAD502C1C1}" type="pres">
      <dgm:prSet presAssocID="{F71ECEE1-52EA-4341-BE20-FAA61A86258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983D016-174E-4068-9B1B-CE22AC60AE3B}" type="presOf" srcId="{1BCF9C8B-F5C4-4AA4-8EB8-7442DE8E721B}" destId="{EFAD840E-659A-40D6-8987-6DEFCEB6D19A}" srcOrd="1" destOrd="0" presId="urn:microsoft.com/office/officeart/2005/8/layout/list1"/>
    <dgm:cxn modelId="{E1D5B121-5F13-4BB3-B8B2-BD6FB73BEB4C}" type="presOf" srcId="{BE641BF6-C4CF-4205-A62A-A2CF9F97DAA3}" destId="{5B778A0A-217F-4321-A982-1F6A92EEFD55}" srcOrd="0" destOrd="0" presId="urn:microsoft.com/office/officeart/2005/8/layout/list1"/>
    <dgm:cxn modelId="{946CD029-3253-43BF-A406-A918D0BD7715}" srcId="{1BCF9C8B-F5C4-4AA4-8EB8-7442DE8E721B}" destId="{9E614B2A-35BA-4DA7-9447-F23A8D8917B1}" srcOrd="2" destOrd="0" parTransId="{B31A20CC-EEC4-4054-9C54-2C49797F41F2}" sibTransId="{0C626BFC-DA5D-4835-9D94-138159951EC1}"/>
    <dgm:cxn modelId="{E7C2503C-EC3E-4317-9C92-BDE73B66FAC5}" type="presOf" srcId="{D5495D3F-105B-4B0C-8CB6-B175F2713A0C}" destId="{DD73E85B-F4AA-4F74-B8C4-3003A4539E85}" srcOrd="0" destOrd="3" presId="urn:microsoft.com/office/officeart/2005/8/layout/list1"/>
    <dgm:cxn modelId="{80B27262-530D-4578-B61B-5DCAB6212BC2}" type="presOf" srcId="{FD3DD049-7112-40BD-BB9C-093EFB9F3982}" destId="{C6D5A620-580E-4F9D-88DA-4C26CB12DCB4}" srcOrd="0" destOrd="1" presId="urn:microsoft.com/office/officeart/2005/8/layout/list1"/>
    <dgm:cxn modelId="{6EFFC249-9C02-4379-BDE6-89A55502325C}" srcId="{BE641BF6-C4CF-4205-A62A-A2CF9F97DAA3}" destId="{600B5991-AA9F-4087-8604-523498C610E7}" srcOrd="1" destOrd="0" parTransId="{CCDD446D-AA10-437D-BF00-1254CAE1E3E8}" sibTransId="{3C115A00-4544-425C-BFBC-FEC154AA52AF}"/>
    <dgm:cxn modelId="{8E5BF26A-73D4-4154-BD7E-E8B671DD3838}" srcId="{BE641BF6-C4CF-4205-A62A-A2CF9F97DAA3}" destId="{D5495D3F-105B-4B0C-8CB6-B175F2713A0C}" srcOrd="3" destOrd="0" parTransId="{050A79A4-7228-4D8A-9A5B-1A4364D1FD31}" sibTransId="{881B9DA2-B1FB-4658-B606-46D30D7AF2C4}"/>
    <dgm:cxn modelId="{5947084E-B645-45C0-853A-61B0E0004F7C}" type="presOf" srcId="{F71ECEE1-52EA-4341-BE20-FAA61A862584}" destId="{B2C80FFF-B7B8-493F-92D8-12FAF8D7FD1D}" srcOrd="1" destOrd="0" presId="urn:microsoft.com/office/officeart/2005/8/layout/list1"/>
    <dgm:cxn modelId="{342CE86E-2C38-4FFE-85D0-BA2A9A86D085}" type="presOf" srcId="{DDB850CF-B85A-4C42-8D2C-87402D236A32}" destId="{C6D5A620-580E-4F9D-88DA-4C26CB12DCB4}" srcOrd="0" destOrd="0" presId="urn:microsoft.com/office/officeart/2005/8/layout/list1"/>
    <dgm:cxn modelId="{36FB8154-96C7-4F1E-BBB8-CF7AEC91158A}" type="presOf" srcId="{AA67E478-D69B-43DB-9AD5-79B21A5BD856}" destId="{DD73E85B-F4AA-4F74-B8C4-3003A4539E85}" srcOrd="0" destOrd="0" presId="urn:microsoft.com/office/officeart/2005/8/layout/list1"/>
    <dgm:cxn modelId="{D599D074-2145-4C43-80DF-DF265DF04216}" srcId="{BE641BF6-C4CF-4205-A62A-A2CF9F97DAA3}" destId="{AA67E478-D69B-43DB-9AD5-79B21A5BD856}" srcOrd="0" destOrd="0" parTransId="{716035A2-09B2-4E9B-974F-587BDC84612D}" sibTransId="{260691B5-10C0-431E-BD51-29976EAA7AFA}"/>
    <dgm:cxn modelId="{2FC6FD78-C2E9-4ADA-83FA-E6D3FE78BB9A}" srcId="{F71ECEE1-52EA-4341-BE20-FAA61A862584}" destId="{C06C3B23-C371-43F8-8131-950653E791BD}" srcOrd="2" destOrd="0" parTransId="{909B50DB-6E80-414F-86FD-7443A92FD0D8}" sibTransId="{E9ACE489-BE70-45F5-9BCF-0499A425D24A}"/>
    <dgm:cxn modelId="{DB0F4482-1586-41A1-A0A0-64F42D77F0A1}" type="presOf" srcId="{600B5991-AA9F-4087-8604-523498C610E7}" destId="{DD73E85B-F4AA-4F74-B8C4-3003A4539E85}" srcOrd="0" destOrd="1" presId="urn:microsoft.com/office/officeart/2005/8/layout/list1"/>
    <dgm:cxn modelId="{4D56AE83-858A-424C-A9BA-C75EB1C91320}" srcId="{F71ECEE1-52EA-4341-BE20-FAA61A862584}" destId="{C54427E6-7E2B-4F6F-8F03-246F09F593D8}" srcOrd="0" destOrd="0" parTransId="{729B18FE-63D0-4CDE-B955-4D2FDEB086FF}" sibTransId="{A9823EB1-236E-4437-9E5F-37E2B182FFB4}"/>
    <dgm:cxn modelId="{8358738A-60A2-4E0F-B88D-2AD3C9A450D1}" srcId="{1BCF9C8B-F5C4-4AA4-8EB8-7442DE8E721B}" destId="{FD3DD049-7112-40BD-BB9C-093EFB9F3982}" srcOrd="1" destOrd="0" parTransId="{194A7B85-7411-4CEF-821B-ADF33B47DB3F}" sibTransId="{B357B2D4-0981-4131-AFB0-B73CAD4AC727}"/>
    <dgm:cxn modelId="{5841768D-CE4F-4BD6-9225-263C8024C345}" type="presOf" srcId="{C06C3B23-C371-43F8-8131-950653E791BD}" destId="{8A288803-7454-456C-852B-FAEAD502C1C1}" srcOrd="0" destOrd="2" presId="urn:microsoft.com/office/officeart/2005/8/layout/list1"/>
    <dgm:cxn modelId="{B2166A97-20D4-496A-B5F9-F87D5BCCF5B8}" type="presOf" srcId="{F71ECEE1-52EA-4341-BE20-FAA61A862584}" destId="{12F6703E-CB02-4E0E-B373-37B7B78AC82B}" srcOrd="0" destOrd="0" presId="urn:microsoft.com/office/officeart/2005/8/layout/list1"/>
    <dgm:cxn modelId="{F470719D-C13A-41E6-B3AD-E70D7A408D23}" srcId="{7B6540F3-3C97-453C-A9BF-5435C7934883}" destId="{F71ECEE1-52EA-4341-BE20-FAA61A862584}" srcOrd="2" destOrd="0" parTransId="{39D137BC-09AC-4A0A-9648-3634E845E241}" sibTransId="{48E5ABD6-1F93-43B1-A6ED-FF55BCC10EA9}"/>
    <dgm:cxn modelId="{0248A69D-4C0F-4401-8E33-695AAA698760}" type="presOf" srcId="{99847D46-5C93-426C-ADEF-F8D871640C3F}" destId="{8A288803-7454-456C-852B-FAEAD502C1C1}" srcOrd="0" destOrd="1" presId="urn:microsoft.com/office/officeart/2005/8/layout/list1"/>
    <dgm:cxn modelId="{F8A40F9E-9961-49BE-870C-EE3AB06A1C52}" type="presOf" srcId="{B124B6A0-E132-495D-8C49-C3ECBEB1808C}" destId="{DD73E85B-F4AA-4F74-B8C4-3003A4539E85}" srcOrd="0" destOrd="2" presId="urn:microsoft.com/office/officeart/2005/8/layout/list1"/>
    <dgm:cxn modelId="{02AE78A2-FF01-4011-AFDA-0BD0AC8ADBC6}" type="presOf" srcId="{9E614B2A-35BA-4DA7-9447-F23A8D8917B1}" destId="{C6D5A620-580E-4F9D-88DA-4C26CB12DCB4}" srcOrd="0" destOrd="2" presId="urn:microsoft.com/office/officeart/2005/8/layout/list1"/>
    <dgm:cxn modelId="{9E82EAA8-D20A-416E-8400-3DC4278C747B}" type="presOf" srcId="{C54427E6-7E2B-4F6F-8F03-246F09F593D8}" destId="{8A288803-7454-456C-852B-FAEAD502C1C1}" srcOrd="0" destOrd="0" presId="urn:microsoft.com/office/officeart/2005/8/layout/list1"/>
    <dgm:cxn modelId="{C95FF2A9-2078-474D-A8F4-BACCFC4CF7D5}" type="presOf" srcId="{7B6540F3-3C97-453C-A9BF-5435C7934883}" destId="{B7BA698A-F239-422F-8CEE-42857A359B23}" srcOrd="0" destOrd="0" presId="urn:microsoft.com/office/officeart/2005/8/layout/list1"/>
    <dgm:cxn modelId="{C7F796DB-5B54-41FF-8222-1FB78E52E310}" srcId="{1BCF9C8B-F5C4-4AA4-8EB8-7442DE8E721B}" destId="{DDB850CF-B85A-4C42-8D2C-87402D236A32}" srcOrd="0" destOrd="0" parTransId="{5A4F636F-CC9F-4E89-8949-CBFB2C3CA01D}" sibTransId="{DBAD4E6F-8EC3-4692-93F0-AD1717E6976C}"/>
    <dgm:cxn modelId="{55EDFCDD-E51D-4DB3-A073-99341045DD47}" srcId="{F71ECEE1-52EA-4341-BE20-FAA61A862584}" destId="{99847D46-5C93-426C-ADEF-F8D871640C3F}" srcOrd="1" destOrd="0" parTransId="{CDF78C2C-C86F-44BD-B196-D8FAD73FEE58}" sibTransId="{1588D923-ED7F-49BC-81C1-6D2104B0CDAE}"/>
    <dgm:cxn modelId="{6410A0E0-2467-4F06-89CB-1E1596100F99}" srcId="{7B6540F3-3C97-453C-A9BF-5435C7934883}" destId="{1BCF9C8B-F5C4-4AA4-8EB8-7442DE8E721B}" srcOrd="0" destOrd="0" parTransId="{F13EF447-4960-47F0-96EB-113D0A66ECC4}" sibTransId="{9B9D7E2F-8877-4E63-9D79-6830840E2CEC}"/>
    <dgm:cxn modelId="{CF3460E4-738F-4DFB-A8C1-16E43329635A}" type="presOf" srcId="{1BCF9C8B-F5C4-4AA4-8EB8-7442DE8E721B}" destId="{5B8DA51C-F6EF-4521-8000-2D792F9231C8}" srcOrd="0" destOrd="0" presId="urn:microsoft.com/office/officeart/2005/8/layout/list1"/>
    <dgm:cxn modelId="{845AE1E8-363A-4C94-BE54-18A98C3ED7D9}" type="presOf" srcId="{BE641BF6-C4CF-4205-A62A-A2CF9F97DAA3}" destId="{6946CBB6-0441-40BF-B4A3-6C2977B55D93}" srcOrd="1" destOrd="0" presId="urn:microsoft.com/office/officeart/2005/8/layout/list1"/>
    <dgm:cxn modelId="{A9D3A3EC-1EC1-4355-BB51-1CACCB141E27}" srcId="{7B6540F3-3C97-453C-A9BF-5435C7934883}" destId="{BE641BF6-C4CF-4205-A62A-A2CF9F97DAA3}" srcOrd="1" destOrd="0" parTransId="{89780CA3-5316-49F4-B740-1A58772BE892}" sibTransId="{ABF29D93-DC3C-4B10-8078-96C0F6A0BD61}"/>
    <dgm:cxn modelId="{144EB1F4-4B0C-42B7-B8AC-BA2210637EE6}" srcId="{BE641BF6-C4CF-4205-A62A-A2CF9F97DAA3}" destId="{B124B6A0-E132-495D-8C49-C3ECBEB1808C}" srcOrd="2" destOrd="0" parTransId="{4C3F656C-0E40-4C2F-B616-9E2D77E555DF}" sibTransId="{646EC75D-AEFF-4712-B6D6-B52125402F22}"/>
    <dgm:cxn modelId="{E48C2460-78EB-4868-8E31-2ACF3937FB7D}" type="presParOf" srcId="{B7BA698A-F239-422F-8CEE-42857A359B23}" destId="{9EE7A1C8-E990-4D27-BF39-F7F1A157AA49}" srcOrd="0" destOrd="0" presId="urn:microsoft.com/office/officeart/2005/8/layout/list1"/>
    <dgm:cxn modelId="{3925BE94-C9DF-4E3E-8A92-10DE5C273ED6}" type="presParOf" srcId="{9EE7A1C8-E990-4D27-BF39-F7F1A157AA49}" destId="{5B8DA51C-F6EF-4521-8000-2D792F9231C8}" srcOrd="0" destOrd="0" presId="urn:microsoft.com/office/officeart/2005/8/layout/list1"/>
    <dgm:cxn modelId="{DC87C41E-435B-4B6F-90E2-697EFE949EAE}" type="presParOf" srcId="{9EE7A1C8-E990-4D27-BF39-F7F1A157AA49}" destId="{EFAD840E-659A-40D6-8987-6DEFCEB6D19A}" srcOrd="1" destOrd="0" presId="urn:microsoft.com/office/officeart/2005/8/layout/list1"/>
    <dgm:cxn modelId="{394440C1-5C93-4E26-86F4-88A54F426CB8}" type="presParOf" srcId="{B7BA698A-F239-422F-8CEE-42857A359B23}" destId="{9EA7056F-2774-411F-9205-6A3A74E142AA}" srcOrd="1" destOrd="0" presId="urn:microsoft.com/office/officeart/2005/8/layout/list1"/>
    <dgm:cxn modelId="{27998ED2-1F9E-47CB-90A4-AC4F1B7221C0}" type="presParOf" srcId="{B7BA698A-F239-422F-8CEE-42857A359B23}" destId="{C6D5A620-580E-4F9D-88DA-4C26CB12DCB4}" srcOrd="2" destOrd="0" presId="urn:microsoft.com/office/officeart/2005/8/layout/list1"/>
    <dgm:cxn modelId="{DF05755B-6748-46AF-A4FC-9C4E7AC48016}" type="presParOf" srcId="{B7BA698A-F239-422F-8CEE-42857A359B23}" destId="{82FE112C-34F6-4857-9108-4D8758AF81A8}" srcOrd="3" destOrd="0" presId="urn:microsoft.com/office/officeart/2005/8/layout/list1"/>
    <dgm:cxn modelId="{26D40C67-5205-4D7C-95DF-FA85CEAB5D23}" type="presParOf" srcId="{B7BA698A-F239-422F-8CEE-42857A359B23}" destId="{24D9BB62-695E-4FA3-BD72-96CA0919D9B6}" srcOrd="4" destOrd="0" presId="urn:microsoft.com/office/officeart/2005/8/layout/list1"/>
    <dgm:cxn modelId="{CCB08C20-ECEB-4FC2-B19C-2F565E8FE398}" type="presParOf" srcId="{24D9BB62-695E-4FA3-BD72-96CA0919D9B6}" destId="{5B778A0A-217F-4321-A982-1F6A92EEFD55}" srcOrd="0" destOrd="0" presId="urn:microsoft.com/office/officeart/2005/8/layout/list1"/>
    <dgm:cxn modelId="{6F1E4D66-1097-4973-A476-268D4209E955}" type="presParOf" srcId="{24D9BB62-695E-4FA3-BD72-96CA0919D9B6}" destId="{6946CBB6-0441-40BF-B4A3-6C2977B55D93}" srcOrd="1" destOrd="0" presId="urn:microsoft.com/office/officeart/2005/8/layout/list1"/>
    <dgm:cxn modelId="{30091276-D39A-4C99-A267-71D079D757FA}" type="presParOf" srcId="{B7BA698A-F239-422F-8CEE-42857A359B23}" destId="{C8C962B0-4AE2-4AF0-9B01-14D1A2046DE8}" srcOrd="5" destOrd="0" presId="urn:microsoft.com/office/officeart/2005/8/layout/list1"/>
    <dgm:cxn modelId="{2E1A4483-A484-4593-B9FA-91DCFC1ACBCB}" type="presParOf" srcId="{B7BA698A-F239-422F-8CEE-42857A359B23}" destId="{DD73E85B-F4AA-4F74-B8C4-3003A4539E85}" srcOrd="6" destOrd="0" presId="urn:microsoft.com/office/officeart/2005/8/layout/list1"/>
    <dgm:cxn modelId="{2999959E-C7F9-416E-8CE0-1E798024C4DF}" type="presParOf" srcId="{B7BA698A-F239-422F-8CEE-42857A359B23}" destId="{4FC913DF-AA28-4ACB-93AF-EB5AA184D58C}" srcOrd="7" destOrd="0" presId="urn:microsoft.com/office/officeart/2005/8/layout/list1"/>
    <dgm:cxn modelId="{4F6EE2AD-8715-4A39-9433-491A997E846D}" type="presParOf" srcId="{B7BA698A-F239-422F-8CEE-42857A359B23}" destId="{F0FB8A6C-66A4-4B28-B802-6C4053F36C9D}" srcOrd="8" destOrd="0" presId="urn:microsoft.com/office/officeart/2005/8/layout/list1"/>
    <dgm:cxn modelId="{7653C368-64FA-45B7-9F9C-70769B9E9851}" type="presParOf" srcId="{F0FB8A6C-66A4-4B28-B802-6C4053F36C9D}" destId="{12F6703E-CB02-4E0E-B373-37B7B78AC82B}" srcOrd="0" destOrd="0" presId="urn:microsoft.com/office/officeart/2005/8/layout/list1"/>
    <dgm:cxn modelId="{58F3D1E0-0D76-41EC-B1E0-8D9141B00384}" type="presParOf" srcId="{F0FB8A6C-66A4-4B28-B802-6C4053F36C9D}" destId="{B2C80FFF-B7B8-493F-92D8-12FAF8D7FD1D}" srcOrd="1" destOrd="0" presId="urn:microsoft.com/office/officeart/2005/8/layout/list1"/>
    <dgm:cxn modelId="{FF20B72B-EEA6-42E8-8F2C-96BEC67CCE5F}" type="presParOf" srcId="{B7BA698A-F239-422F-8CEE-42857A359B23}" destId="{0C65622E-4985-4534-951C-7580A1F01A6F}" srcOrd="9" destOrd="0" presId="urn:microsoft.com/office/officeart/2005/8/layout/list1"/>
    <dgm:cxn modelId="{0BA99933-C789-445C-B612-394B292775D3}" type="presParOf" srcId="{B7BA698A-F239-422F-8CEE-42857A359B23}" destId="{8A288803-7454-456C-852B-FAEAD502C1C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5A620-580E-4F9D-88DA-4C26CB12DCB4}">
      <dsp:nvSpPr>
        <dsp:cNvPr id="0" name=""/>
        <dsp:cNvSpPr/>
      </dsp:nvSpPr>
      <dsp:spPr>
        <a:xfrm>
          <a:off x="0" y="221992"/>
          <a:ext cx="57912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461" tIns="291592" rIns="44946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 measure of accuracy for a specific class.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Precision (a) = aa/ Classified 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Precision (b) = bb/ Classified b</a:t>
          </a:r>
        </a:p>
      </dsp:txBody>
      <dsp:txXfrm>
        <a:off x="0" y="221992"/>
        <a:ext cx="5791200" cy="1058400"/>
      </dsp:txXfrm>
    </dsp:sp>
    <dsp:sp modelId="{EFAD840E-659A-40D6-8987-6DEFCEB6D19A}">
      <dsp:nvSpPr>
        <dsp:cNvPr id="0" name=""/>
        <dsp:cNvSpPr/>
      </dsp:nvSpPr>
      <dsp:spPr>
        <a:xfrm>
          <a:off x="289560" y="15352"/>
          <a:ext cx="4053840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226" tIns="0" rIns="15322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Precision</a:t>
          </a:r>
        </a:p>
      </dsp:txBody>
      <dsp:txXfrm>
        <a:off x="309735" y="35527"/>
        <a:ext cx="4013490" cy="372930"/>
      </dsp:txXfrm>
    </dsp:sp>
    <dsp:sp modelId="{DD73E85B-F4AA-4F74-B8C4-3003A4539E85}">
      <dsp:nvSpPr>
        <dsp:cNvPr id="0" name=""/>
        <dsp:cNvSpPr/>
      </dsp:nvSpPr>
      <dsp:spPr>
        <a:xfrm>
          <a:off x="0" y="1562632"/>
          <a:ext cx="5791200" cy="1675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461" tIns="291592" rIns="44946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measure of the ability of a classification model to select instances of a certain class from a data set. It is commonly also called sensitivity.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Equivalent to TP rate.	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Recall (a) = aa / Actual 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Recall (b) = bb/ Actual b</a:t>
          </a:r>
        </a:p>
      </dsp:txBody>
      <dsp:txXfrm>
        <a:off x="0" y="1562632"/>
        <a:ext cx="5791200" cy="1675800"/>
      </dsp:txXfrm>
    </dsp:sp>
    <dsp:sp modelId="{6946CBB6-0441-40BF-B4A3-6C2977B55D93}">
      <dsp:nvSpPr>
        <dsp:cNvPr id="0" name=""/>
        <dsp:cNvSpPr/>
      </dsp:nvSpPr>
      <dsp:spPr>
        <a:xfrm>
          <a:off x="289560" y="1355992"/>
          <a:ext cx="4053840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226" tIns="0" rIns="15322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Recall</a:t>
          </a:r>
        </a:p>
      </dsp:txBody>
      <dsp:txXfrm>
        <a:off x="309735" y="1376167"/>
        <a:ext cx="4013490" cy="372930"/>
      </dsp:txXfrm>
    </dsp:sp>
    <dsp:sp modelId="{8A288803-7454-456C-852B-FAEAD502C1C1}">
      <dsp:nvSpPr>
        <dsp:cNvPr id="0" name=""/>
        <dsp:cNvSpPr/>
      </dsp:nvSpPr>
      <dsp:spPr>
        <a:xfrm>
          <a:off x="0" y="3520673"/>
          <a:ext cx="57912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461" tIns="291592" rIns="44946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F-measure is the harmonic mean of precision and recall.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It can be used as a single measure of performance of the test.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 = ( 2 x Precision x Recall ) / ( Precision + Recall )</a:t>
          </a:r>
        </a:p>
      </dsp:txBody>
      <dsp:txXfrm>
        <a:off x="0" y="3520673"/>
        <a:ext cx="5791200" cy="1058400"/>
      </dsp:txXfrm>
    </dsp:sp>
    <dsp:sp modelId="{B2C80FFF-B7B8-493F-92D8-12FAF8D7FD1D}">
      <dsp:nvSpPr>
        <dsp:cNvPr id="0" name=""/>
        <dsp:cNvSpPr/>
      </dsp:nvSpPr>
      <dsp:spPr>
        <a:xfrm>
          <a:off x="289560" y="3314032"/>
          <a:ext cx="4053840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226" tIns="0" rIns="15322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F-Measure</a:t>
          </a:r>
        </a:p>
      </dsp:txBody>
      <dsp:txXfrm>
        <a:off x="309735" y="3334207"/>
        <a:ext cx="401349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67E30-DA3E-4A47-B347-AB1E1CAABDFB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4DEFB-4A87-4368-A55D-003027BA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1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4DEFB-4A87-4368-A55D-003027BA46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BC2268-BB45-440D-BFD9-427CFECE4564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068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BC2268-BB45-440D-BFD9-427CFECE4564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5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BC2268-BB45-440D-BFD9-427CFECE4564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780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4A1ED0-3E1A-4584-AFF4-9B42C4A627D9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6303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52221E1-01EA-4181-9D5F-85AB0B99F5FD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08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F2BDE7-83CA-4B83-8F22-30821D51FC8E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9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00FF3-693D-41EB-8E15-C5C39B7C98C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45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00FF3-693D-41EB-8E15-C5C39B7C98C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20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987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8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4340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649A-57DE-47D9-9E01-0E2B040DB77B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9E90-379A-4C41-AB14-931DF53C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22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1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7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08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2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3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44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73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17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80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0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19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3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752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4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9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9A269-4DC1-4673-B82A-65028CC10AE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AFBD-32C9-4F68-9405-159A350B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60242"/>
            <a:ext cx="9144000" cy="2286000"/>
          </a:xfrm>
        </p:spPr>
        <p:txBody>
          <a:bodyPr/>
          <a:lstStyle/>
          <a:p>
            <a:r>
              <a:rPr lang="en-US" sz="6600" dirty="0"/>
              <a:t>MIS 776</a:t>
            </a:r>
            <a:br>
              <a:rPr lang="en-US" sz="6600" dirty="0"/>
            </a:br>
            <a:r>
              <a:rPr lang="en-US" sz="6600" dirty="0"/>
              <a:t>Business Analytics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69E43B-92B3-0236-618A-8B23543244BE}"/>
              </a:ext>
            </a:extLst>
          </p:cNvPr>
          <p:cNvSpPr txBox="1"/>
          <p:nvPr/>
        </p:nvSpPr>
        <p:spPr>
          <a:xfrm>
            <a:off x="3903833" y="4546242"/>
            <a:ext cx="438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Presented by Michael J Lee, PhD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20C0B9F-376B-9D6A-5A6E-2559E180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/>
          <a:lstStyle/>
          <a:p>
            <a:r>
              <a:rPr lang="en-US" dirty="0"/>
              <a:t>Example: Classification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8CF3F8-921C-7CFD-FA44-6FA2448586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6704" r="-2" b="13918"/>
          <a:stretch/>
        </p:blipFill>
        <p:spPr>
          <a:xfrm>
            <a:off x="838199" y="2024781"/>
            <a:ext cx="5212079" cy="4137189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B3ABD60-7EC3-04D8-907D-4306E99161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</p:spPr>
        <p:txBody>
          <a:bodyPr/>
          <a:lstStyle/>
          <a:p>
            <a:r>
              <a:rPr lang="en-US" dirty="0"/>
              <a:t>Classification models should be able to place similar objects in the same bucket</a:t>
            </a:r>
          </a:p>
          <a:p>
            <a:r>
              <a:rPr lang="en-US" dirty="0"/>
              <a:t>Accuracy can be measured by looking at what the model got right and what it got wrong</a:t>
            </a:r>
          </a:p>
          <a:p>
            <a:r>
              <a:rPr lang="en-US" dirty="0"/>
              <a:t>There are a variety of different evaluations metrics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 Curves</a:t>
            </a:r>
          </a:p>
        </p:txBody>
      </p:sp>
    </p:spTree>
    <p:extLst>
      <p:ext uri="{BB962C8B-B14F-4D97-AF65-F5344CB8AC3E}">
        <p14:creationId xmlns:p14="http://schemas.microsoft.com/office/powerpoint/2010/main" val="296639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dirty="0"/>
              <a:t>Classifier Evaluation Measures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000" u="sng" dirty="0"/>
              <a:t>Confusion Matrix</a:t>
            </a:r>
          </a:p>
          <a:p>
            <a:pPr eaLnBrk="1" hangingPunct="1"/>
            <a:r>
              <a:rPr lang="en-US" altLang="en-US" sz="2200" dirty="0"/>
              <a:t>D = </a:t>
            </a:r>
            <a:r>
              <a:rPr lang="en-US" altLang="en-US" sz="2200" dirty="0" err="1"/>
              <a:t>aa+bb+ab+ba</a:t>
            </a:r>
            <a:r>
              <a:rPr lang="en-US" altLang="en-US" sz="2200" dirty="0"/>
              <a:t>, </a:t>
            </a:r>
          </a:p>
          <a:p>
            <a:pPr eaLnBrk="1" hangingPunct="1"/>
            <a:r>
              <a:rPr lang="en-US" altLang="en-US" sz="2200" dirty="0"/>
              <a:t>Actual a = (</a:t>
            </a:r>
            <a:r>
              <a:rPr lang="en-US" altLang="en-US" sz="2200" dirty="0" err="1"/>
              <a:t>aa+ab</a:t>
            </a:r>
            <a:r>
              <a:rPr lang="en-US" altLang="en-US" sz="2200" dirty="0"/>
              <a:t>), also Actual non-b</a:t>
            </a:r>
          </a:p>
          <a:p>
            <a:pPr eaLnBrk="1" hangingPunct="1"/>
            <a:r>
              <a:rPr lang="en-US" altLang="en-US" sz="2200" dirty="0"/>
              <a:t>Actual b = (</a:t>
            </a:r>
            <a:r>
              <a:rPr lang="en-US" altLang="en-US" sz="2200" dirty="0" err="1"/>
              <a:t>ba+bb</a:t>
            </a:r>
            <a:r>
              <a:rPr lang="en-US" altLang="en-US" sz="2200" dirty="0"/>
              <a:t>), also Actual non-a</a:t>
            </a:r>
          </a:p>
          <a:p>
            <a:pPr eaLnBrk="1" hangingPunct="1"/>
            <a:r>
              <a:rPr lang="en-US" altLang="en-US" sz="2200" dirty="0"/>
              <a:t>Classified a = (</a:t>
            </a:r>
            <a:r>
              <a:rPr lang="en-US" altLang="en-US" sz="2200" dirty="0" err="1"/>
              <a:t>aa+ba</a:t>
            </a:r>
            <a:r>
              <a:rPr lang="en-US" altLang="en-US" sz="2200" dirty="0"/>
              <a:t>), Classified b = (</a:t>
            </a:r>
            <a:r>
              <a:rPr lang="en-US" altLang="en-US" sz="2200" dirty="0" err="1"/>
              <a:t>ab+bb</a:t>
            </a:r>
            <a:r>
              <a:rPr lang="en-US" altLang="en-US" sz="2200" dirty="0"/>
              <a:t>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55777"/>
              </p:ext>
            </p:extLst>
          </p:nvPr>
        </p:nvGraphicFramePr>
        <p:xfrm>
          <a:off x="6587667" y="2237699"/>
          <a:ext cx="4397931" cy="3218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1769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3300"/>
                        <a:t>Classified or Predicted</a:t>
                      </a:r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849">
                <a:tc rowSpan="3">
                  <a:txBody>
                    <a:bodyPr/>
                    <a:lstStyle/>
                    <a:p>
                      <a:pPr algn="ctr"/>
                      <a:r>
                        <a:rPr lang="en-US" sz="3300"/>
                        <a:t>Actual</a:t>
                      </a:r>
                    </a:p>
                  </a:txBody>
                  <a:tcPr marL="125730" marR="125730" marT="62818" marB="628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/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/>
                        <a:t>a</a:t>
                      </a:r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/>
                        <a:t>b</a:t>
                      </a:r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8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/>
                        <a:t>a</a:t>
                      </a:r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aa</a:t>
                      </a:r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aseline="0"/>
                        <a:t>ab</a:t>
                      </a:r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8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/>
                        <a:t>b</a:t>
                      </a:r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aseline="0"/>
                        <a:t>ba</a:t>
                      </a:r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bb</a:t>
                      </a:r>
                    </a:p>
                  </a:txBody>
                  <a:tcPr marL="125730" marR="125730" marT="62818" marB="628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67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Classifier Evaluation Measures</a:t>
            </a:r>
          </a:p>
        </p:txBody>
      </p:sp>
      <p:pic>
        <p:nvPicPr>
          <p:cNvPr id="43013" name="Picture 43012" descr="Graph on document with pen">
            <a:extLst>
              <a:ext uri="{FF2B5EF4-FFF2-40B4-BE49-F238E27FC236}">
                <a16:creationId xmlns:a16="http://schemas.microsoft.com/office/drawing/2014/main" id="{4314F0B3-AF1D-769F-1AC1-F50009FA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94" r="22271" b="-1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</p:spPr>
      </p:pic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sz="2400" dirty="0"/>
              <a:t>Accuracy is the overall correctness of the model and is calculated as the sum of correct classifications divided by the total number of classifications.</a:t>
            </a:r>
          </a:p>
          <a:p>
            <a:r>
              <a:rPr lang="en-US" altLang="en-US" sz="2400" dirty="0"/>
              <a:t>Accuracy = (</a:t>
            </a:r>
            <a:r>
              <a:rPr lang="en-US" altLang="en-US" sz="2400" dirty="0" err="1"/>
              <a:t>aa+bb</a:t>
            </a:r>
            <a:r>
              <a:rPr lang="en-US" altLang="en-US" sz="2400" dirty="0"/>
              <a:t>) / D</a:t>
            </a:r>
          </a:p>
          <a:p>
            <a:r>
              <a:rPr lang="en-US" altLang="en-US" sz="2400" dirty="0"/>
              <a:t>True Positive Rate (a) = aa / Actual a </a:t>
            </a:r>
          </a:p>
          <a:p>
            <a:r>
              <a:rPr lang="en-US" altLang="en-US" sz="2400" dirty="0"/>
              <a:t>True Positive Rate (b) = bb / Actual b</a:t>
            </a:r>
          </a:p>
          <a:p>
            <a:r>
              <a:rPr lang="en-US" altLang="en-US" sz="2400" dirty="0"/>
              <a:t>False Positive Rate (a) = </a:t>
            </a:r>
            <a:r>
              <a:rPr lang="en-US" altLang="en-US" sz="2400" dirty="0" err="1"/>
              <a:t>ba</a:t>
            </a:r>
            <a:r>
              <a:rPr lang="en-US" altLang="en-US" sz="2400" dirty="0"/>
              <a:t> / Actual b</a:t>
            </a:r>
          </a:p>
          <a:p>
            <a:r>
              <a:rPr lang="en-US" altLang="en-US" sz="2400" dirty="0"/>
              <a:t>False Positive Rate (b) = ab / Actual a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4488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/>
              <a:t>Precision, Recall, and F-Measure</a:t>
            </a:r>
            <a:endParaRPr lang="en-US" alt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5567055-E299-6DB5-81A5-3FA8871D3D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31520" y="1380808"/>
            <a:ext cx="4781867" cy="4781867"/>
          </a:xfrm>
          <a:prstGeom prst="rect">
            <a:avLst/>
          </a:prstGeom>
        </p:spPr>
      </p:pic>
      <p:graphicFrame>
        <p:nvGraphicFramePr>
          <p:cNvPr id="45061" name="Content Placeholder 2">
            <a:extLst>
              <a:ext uri="{FF2B5EF4-FFF2-40B4-BE49-F238E27FC236}">
                <a16:creationId xmlns:a16="http://schemas.microsoft.com/office/drawing/2014/main" id="{892F8B5D-3762-EB61-3C30-CB7D770EBEB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7833940"/>
              </p:ext>
            </p:extLst>
          </p:nvPr>
        </p:nvGraphicFramePr>
        <p:xfrm>
          <a:off x="6096000" y="1567544"/>
          <a:ext cx="5791200" cy="4594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765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081"/>
            <a:ext cx="5055326" cy="505532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2426" y="1802673"/>
            <a:ext cx="6241650" cy="440218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for binary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Originated with radar analysis of signal vs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of True Positive Rate (Recall) </a:t>
            </a:r>
            <a:br>
              <a:rPr lang="en-US" sz="2400" dirty="0"/>
            </a:br>
            <a:r>
              <a:rPr lang="en-US" sz="2400" dirty="0"/>
              <a:t>against False Positive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larger the Area Under the Curve (AUC), the better the discrimination of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monitor the relationship through the ranges of positives and negatives</a:t>
            </a:r>
          </a:p>
        </p:txBody>
      </p:sp>
    </p:spTree>
    <p:extLst>
      <p:ext uri="{BB962C8B-B14F-4D97-AF65-F5344CB8AC3E}">
        <p14:creationId xmlns:p14="http://schemas.microsoft.com/office/powerpoint/2010/main" val="30748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124F-9E8F-4BC7-A269-6D7B31B5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057656"/>
          </a:xfrm>
        </p:spPr>
        <p:txBody>
          <a:bodyPr/>
          <a:lstStyle/>
          <a:p>
            <a:r>
              <a:rPr lang="en-US" dirty="0"/>
              <a:t>Evaluating Overfit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38600A8-88F8-1572-8048-E131A4B4D2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738" r="1873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3D226-EF68-498F-7FDC-88B265D1E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618593"/>
            <a:ext cx="6241650" cy="2679087"/>
          </a:xfrm>
        </p:spPr>
        <p:txBody>
          <a:bodyPr>
            <a:normAutofit/>
          </a:bodyPr>
          <a:lstStyle/>
          <a:p>
            <a:r>
              <a:rPr lang="en-US" sz="2000" dirty="0"/>
              <a:t>By separating the data set into a training and testing partition, we can generate a model using the training partition and evaluate the model with the testing holdout set</a:t>
            </a:r>
          </a:p>
          <a:p>
            <a:r>
              <a:rPr lang="en-US" sz="2000" dirty="0"/>
              <a:t>Overfit occurs when training accuracy is much higher than testing accuracy</a:t>
            </a:r>
          </a:p>
          <a:p>
            <a:r>
              <a:rPr lang="en-US" sz="2000" dirty="0"/>
              <a:t>This is often due to issues such as: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766BF-8114-EA82-D014-414B0C6D8D2F}"/>
              </a:ext>
            </a:extLst>
          </p:cNvPr>
          <p:cNvSpPr txBox="1"/>
          <p:nvPr/>
        </p:nvSpPr>
        <p:spPr>
          <a:xfrm>
            <a:off x="5685364" y="4297680"/>
            <a:ext cx="5355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Inadequate validation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 in the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model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513190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652493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dirty="0"/>
              <a:t>General Modeling Process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F57073-A216-3C1C-3C66-856A950734FE}"/>
              </a:ext>
            </a:extLst>
          </p:cNvPr>
          <p:cNvGrpSpPr/>
          <p:nvPr/>
        </p:nvGrpSpPr>
        <p:grpSpPr>
          <a:xfrm>
            <a:off x="1045030" y="1410789"/>
            <a:ext cx="10308772" cy="4493622"/>
            <a:chOff x="1752600" y="1371600"/>
            <a:chExt cx="8229600" cy="4343400"/>
          </a:xfrm>
        </p:grpSpPr>
        <p:sp>
          <p:nvSpPr>
            <p:cNvPr id="4" name="Rectangle 3"/>
            <p:cNvSpPr/>
            <p:nvPr/>
          </p:nvSpPr>
          <p:spPr>
            <a:xfrm>
              <a:off x="4724400" y="2087564"/>
              <a:ext cx="1352550" cy="7318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9496">
                <a:spcAft>
                  <a:spcPts val="600"/>
                </a:spcAft>
                <a:defRPr/>
              </a:pPr>
              <a:r>
                <a:rPr lang="en-US" sz="1062" b="1" kern="1200">
                  <a:solidFill>
                    <a:schemeClr val="tx1"/>
                  </a:solidFill>
                </a:rPr>
                <a:t>Training Data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415088" y="2087564"/>
              <a:ext cx="1966912" cy="73183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9496">
                <a:spcAft>
                  <a:spcPts val="600"/>
                </a:spcAft>
                <a:defRPr/>
              </a:pPr>
              <a:r>
                <a:rPr lang="en-US" sz="944" b="1" kern="1200">
                  <a:solidFill>
                    <a:schemeClr val="tx1"/>
                  </a:solidFill>
                </a:rPr>
                <a:t>Classification algorithm</a:t>
              </a:r>
              <a:endParaRPr 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4" idx="3"/>
              <a:endCxn id="5" idx="2"/>
            </p:cNvCxnSpPr>
            <p:nvPr/>
          </p:nvCxnSpPr>
          <p:spPr>
            <a:xfrm>
              <a:off x="6076950" y="2454275"/>
              <a:ext cx="33813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8610600" y="2087564"/>
              <a:ext cx="1352550" cy="7318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9496">
                <a:spcAft>
                  <a:spcPts val="600"/>
                </a:spcAft>
                <a:defRPr/>
              </a:pPr>
              <a:r>
                <a:rPr lang="en-US" sz="944" b="1" kern="1200">
                  <a:solidFill>
                    <a:schemeClr val="tx1"/>
                  </a:solidFill>
                </a:rPr>
                <a:t>Rules (Patterns or Models)</a:t>
              </a:r>
              <a:endParaRPr 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5" idx="6"/>
              <a:endCxn id="12" idx="1"/>
            </p:cNvCxnSpPr>
            <p:nvPr/>
          </p:nvCxnSpPr>
          <p:spPr>
            <a:xfrm>
              <a:off x="8382000" y="2454275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657600" y="3352800"/>
              <a:ext cx="1676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9496">
                <a:spcAft>
                  <a:spcPts val="600"/>
                </a:spcAft>
                <a:defRPr/>
              </a:pPr>
              <a:r>
                <a:rPr lang="en-US" sz="1062" b="1" kern="1200">
                  <a:solidFill>
                    <a:schemeClr val="tx1"/>
                  </a:solidFill>
                </a:rPr>
                <a:t>Test Data</a:t>
              </a:r>
              <a:endParaRPr lang="en-US" b="1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495800" y="3124200"/>
              <a:ext cx="4648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2"/>
            </p:cNvCxnSpPr>
            <p:nvPr/>
          </p:nvCxnSpPr>
          <p:spPr>
            <a:xfrm rot="5400000">
              <a:off x="9053513" y="2890838"/>
              <a:ext cx="304800" cy="161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15" idx="0"/>
            </p:cNvCxnSpPr>
            <p:nvPr/>
          </p:nvCxnSpPr>
          <p:spPr>
            <a:xfrm rot="5400000">
              <a:off x="4381501" y="3238501"/>
              <a:ext cx="228600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3657600" y="4800600"/>
              <a:ext cx="1676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9496">
                <a:spcAft>
                  <a:spcPts val="600"/>
                </a:spcAft>
                <a:defRPr/>
              </a:pPr>
              <a:r>
                <a:rPr lang="en-US" sz="1062" b="1" kern="1200">
                  <a:solidFill>
                    <a:schemeClr val="tx1"/>
                  </a:solidFill>
                </a:rPr>
                <a:t>Evaluate</a:t>
              </a:r>
              <a:endParaRPr lang="en-US" b="1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15" idx="2"/>
              <a:endCxn id="42" idx="0"/>
            </p:cNvCxnSpPr>
            <p:nvPr/>
          </p:nvCxnSpPr>
          <p:spPr>
            <a:xfrm rot="5400000">
              <a:off x="4229101" y="4533901"/>
              <a:ext cx="533400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96000" y="3351213"/>
              <a:ext cx="1676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9496">
                <a:spcAft>
                  <a:spcPts val="600"/>
                </a:spcAft>
                <a:defRPr/>
              </a:pPr>
              <a:r>
                <a:rPr lang="en-US" sz="1062" b="1" kern="1200" dirty="0">
                  <a:solidFill>
                    <a:schemeClr val="tx1"/>
                  </a:solidFill>
                </a:rPr>
                <a:t>New Data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rot="5400000">
              <a:off x="6819901" y="3236913"/>
              <a:ext cx="228600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096000" y="4799013"/>
              <a:ext cx="1676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9496">
                <a:spcAft>
                  <a:spcPts val="600"/>
                </a:spcAft>
                <a:defRPr/>
              </a:pPr>
              <a:r>
                <a:rPr lang="en-US" sz="1062" b="1" kern="1200">
                  <a:solidFill>
                    <a:schemeClr val="tx1"/>
                  </a:solidFill>
                </a:rPr>
                <a:t>Class </a:t>
              </a:r>
            </a:p>
            <a:p>
              <a:pPr algn="ctr" defTabSz="539496">
                <a:spcAft>
                  <a:spcPts val="600"/>
                </a:spcAft>
                <a:defRPr/>
              </a:pPr>
              <a:r>
                <a:rPr lang="en-US" sz="1062" b="1" kern="1200">
                  <a:solidFill>
                    <a:schemeClr val="tx1"/>
                  </a:solidFill>
                </a:rPr>
                <a:t>Prediction</a:t>
              </a:r>
              <a:endParaRPr lang="en-US" b="1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45" idx="2"/>
              <a:endCxn id="47" idx="0"/>
            </p:cNvCxnSpPr>
            <p:nvPr/>
          </p:nvCxnSpPr>
          <p:spPr>
            <a:xfrm rot="5400000">
              <a:off x="6667501" y="4532313"/>
              <a:ext cx="533400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ight Brace 50"/>
            <p:cNvSpPr/>
            <p:nvPr/>
          </p:nvSpPr>
          <p:spPr>
            <a:xfrm rot="16200000">
              <a:off x="7200900" y="-723900"/>
              <a:ext cx="304800" cy="52578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sp>
          <p:nvSpPr>
            <p:cNvPr id="28691" name="TextBox 51"/>
            <p:cNvSpPr txBox="1">
              <a:spLocks noChangeArrowheads="1"/>
            </p:cNvSpPr>
            <p:nvPr/>
          </p:nvSpPr>
          <p:spPr bwMode="auto">
            <a:xfrm>
              <a:off x="5872163" y="1371600"/>
              <a:ext cx="1649781" cy="24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defTabSz="539496"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altLang="en-US" sz="1062" b="1" kern="1200">
                  <a:solidFill>
                    <a:srgbClr val="953735"/>
                  </a:solidFill>
                </a:rPr>
                <a:t>Model training/learning/building</a:t>
              </a:r>
              <a:endParaRPr lang="en-US" altLang="en-US" sz="1800" b="1">
                <a:solidFill>
                  <a:srgbClr val="953735"/>
                </a:solidFill>
              </a:endParaRPr>
            </a:p>
          </p:txBody>
        </p:sp>
        <p:sp>
          <p:nvSpPr>
            <p:cNvPr id="53" name="Left Brace 52"/>
            <p:cNvSpPr/>
            <p:nvPr/>
          </p:nvSpPr>
          <p:spPr>
            <a:xfrm>
              <a:off x="2971800" y="3352800"/>
              <a:ext cx="457200" cy="2362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sp>
          <p:nvSpPr>
            <p:cNvPr id="44052" name="TextBox 53"/>
            <p:cNvSpPr txBox="1">
              <a:spLocks noChangeArrowheads="1"/>
            </p:cNvSpPr>
            <p:nvPr/>
          </p:nvSpPr>
          <p:spPr bwMode="auto">
            <a:xfrm>
              <a:off x="2149476" y="4191001"/>
              <a:ext cx="466065" cy="479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539496" eaLnBrk="1" hangingPunct="1">
                <a:spcAft>
                  <a:spcPts val="600"/>
                </a:spcAft>
                <a:defRPr/>
              </a:pPr>
              <a:r>
                <a:rPr lang="en-US" sz="1062" b="1" kern="1200">
                  <a:solidFill>
                    <a:schemeClr val="accent2">
                      <a:lumMod val="75000"/>
                    </a:schemeClr>
                  </a:solidFill>
                  <a:latin typeface="Calibri" charset="0"/>
                </a:rPr>
                <a:t>Model </a:t>
              </a:r>
            </a:p>
            <a:p>
              <a:pPr defTabSz="539496" eaLnBrk="1" hangingPunct="1">
                <a:spcAft>
                  <a:spcPts val="600"/>
                </a:spcAft>
                <a:defRPr/>
              </a:pPr>
              <a:r>
                <a:rPr lang="en-US" sz="1062" b="1" kern="1200">
                  <a:solidFill>
                    <a:schemeClr val="accent2">
                      <a:lumMod val="75000"/>
                    </a:schemeClr>
                  </a:solidFill>
                  <a:latin typeface="Calibri" charset="0"/>
                </a:rPr>
                <a:t>testing</a:t>
              </a:r>
              <a:endParaRPr lang="en-US" sz="1800" b="1">
                <a:solidFill>
                  <a:schemeClr val="accent2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55" name="Right Brace 54"/>
            <p:cNvSpPr/>
            <p:nvPr/>
          </p:nvSpPr>
          <p:spPr>
            <a:xfrm>
              <a:off x="8077200" y="3352800"/>
              <a:ext cx="533400" cy="23622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sp>
          <p:nvSpPr>
            <p:cNvPr id="28695" name="TextBox 55"/>
            <p:cNvSpPr txBox="1">
              <a:spLocks noChangeArrowheads="1"/>
            </p:cNvSpPr>
            <p:nvPr/>
          </p:nvSpPr>
          <p:spPr bwMode="auto">
            <a:xfrm>
              <a:off x="8686800" y="4114801"/>
              <a:ext cx="654179" cy="479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defTabSz="539496"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altLang="en-US" sz="1062" b="1" kern="1200">
                  <a:solidFill>
                    <a:srgbClr val="953735"/>
                  </a:solidFill>
                </a:rPr>
                <a:t>Model</a:t>
              </a:r>
            </a:p>
            <a:p>
              <a:pPr defTabSz="539496"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altLang="en-US" sz="1062" b="1" kern="1200">
                  <a:solidFill>
                    <a:srgbClr val="953735"/>
                  </a:solidFill>
                </a:rPr>
                <a:t>application</a:t>
              </a:r>
              <a:endParaRPr lang="en-US" altLang="en-US" sz="1800" b="1">
                <a:solidFill>
                  <a:srgbClr val="953735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52600" y="2087564"/>
              <a:ext cx="1143000" cy="7318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9496">
                <a:spcAft>
                  <a:spcPts val="600"/>
                </a:spcAft>
                <a:defRPr/>
              </a:pPr>
              <a:r>
                <a:rPr lang="en-US" sz="944" b="1" kern="1200">
                  <a:solidFill>
                    <a:schemeClr val="tx1"/>
                  </a:solidFill>
                </a:rPr>
                <a:t>Data Collection</a:t>
              </a:r>
              <a:endParaRPr 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6600" y="2087564"/>
              <a:ext cx="1123950" cy="7318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39496">
                <a:spcAft>
                  <a:spcPts val="600"/>
                </a:spcAft>
                <a:defRPr/>
              </a:pPr>
              <a:r>
                <a:rPr lang="en-US" sz="944" b="1" kern="1200">
                  <a:solidFill>
                    <a:schemeClr val="tx1"/>
                  </a:solidFill>
                </a:rPr>
                <a:t>Pre-processing</a:t>
              </a:r>
              <a:endParaRPr 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895600" y="2438400"/>
              <a:ext cx="33813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419600" y="2438400"/>
              <a:ext cx="33813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3621088" y="3086100"/>
              <a:ext cx="53181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114800" y="2819400"/>
              <a:ext cx="24384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7257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25" name="Group 63524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63526" name="Rectangle 63525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27" name="Rectangle 63526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28" name="Rectangle 63527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ED058A19-B53B-07F6-CBEB-8B4D0D791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445" y="357760"/>
            <a:ext cx="10477109" cy="1003532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3200">
                <a:solidFill>
                  <a:srgbClr val="FFFFFF"/>
                </a:solidFill>
              </a:rPr>
              <a:t>Decision Tree Classification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2C7FC8-9FF7-3A73-F80F-366EE4F5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37" y="1619794"/>
            <a:ext cx="9266723" cy="51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60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25" name="Group 63524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63526" name="Rectangle 63525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27" name="Rectangle 63526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28" name="Rectangle 63527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ED058A19-B53B-07F6-CBEB-8B4D0D791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445" y="357760"/>
            <a:ext cx="10477109" cy="1003532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3200">
                <a:solidFill>
                  <a:srgbClr val="FFFFFF"/>
                </a:solidFill>
              </a:rPr>
              <a:t>Decision Tree Classification Example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>
          <a:xfrm>
            <a:off x="992778" y="1665660"/>
            <a:ext cx="10554788" cy="4834579"/>
          </a:xfrm>
          <a:prstGeom prst="rect">
            <a:avLst/>
          </a:prstGeom>
        </p:spPr>
        <p:txBody>
          <a:bodyPr/>
          <a:lstStyle/>
          <a:p>
            <a:pPr defTabSz="758952">
              <a:spcAft>
                <a:spcPts val="600"/>
              </a:spcAft>
            </a:pPr>
            <a:r>
              <a:rPr lang="en-US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Mapping Principle:</a:t>
            </a:r>
            <a:r>
              <a:rPr lang="en-US" alt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Recursively partition the data set so that the subsets contain </a:t>
            </a:r>
            <a:r>
              <a:rPr lang="ja-JP" alt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altLang="ja-JP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pure</a:t>
            </a:r>
            <a:r>
              <a:rPr lang="ja-JP" alt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altLang="ja-JP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data</a:t>
            </a:r>
          </a:p>
          <a:p>
            <a:pPr defTabSz="758952">
              <a:spcAft>
                <a:spcPts val="600"/>
              </a:spcAft>
            </a:pPr>
            <a:endParaRPr lang="en-US" altLang="en-US" sz="1494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buFontTx/>
              <a:buNone/>
            </a:pPr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9BB0A6-1ECE-4CAA-DFAC-6127D3895664}"/>
              </a:ext>
            </a:extLst>
          </p:cNvPr>
          <p:cNvGrpSpPr/>
          <p:nvPr/>
        </p:nvGrpSpPr>
        <p:grpSpPr>
          <a:xfrm>
            <a:off x="1744717" y="2879835"/>
            <a:ext cx="8471337" cy="3541986"/>
            <a:chOff x="2995398" y="2946600"/>
            <a:chExt cx="5989099" cy="3051874"/>
          </a:xfrm>
        </p:grpSpPr>
        <p:sp>
          <p:nvSpPr>
            <p:cNvPr id="63492" name="Rectangle 4"/>
            <p:cNvSpPr>
              <a:spLocks noChangeArrowheads="1"/>
            </p:cNvSpPr>
            <p:nvPr/>
          </p:nvSpPr>
          <p:spPr bwMode="auto">
            <a:xfrm>
              <a:off x="4912422" y="3073559"/>
              <a:ext cx="2929450" cy="266612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CCECFF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8074946" y="5676206"/>
              <a:ext cx="837733" cy="322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defTabSz="758952">
                <a:spcBef>
                  <a:spcPct val="50000"/>
                </a:spcBef>
                <a:buNone/>
                <a:defRPr/>
              </a:pPr>
              <a:r>
                <a:rPr lang="en-US" altLang="en-US" sz="1494" i="1" kern="1200">
                  <a:solidFill>
                    <a:prstClr val="black"/>
                  </a:solidFill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Income</a:t>
              </a:r>
              <a:endPara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3931921" y="3073560"/>
              <a:ext cx="892046" cy="322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defTabSz="758952">
                <a:spcBef>
                  <a:spcPct val="50000"/>
                </a:spcBef>
                <a:buNone/>
                <a:defRPr/>
              </a:pPr>
              <a:r>
                <a:rPr lang="en-US" altLang="en-US" sz="1494" i="1" kern="1200" dirty="0">
                  <a:solidFill>
                    <a:prstClr val="black"/>
                  </a:solidFill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Age</a:t>
              </a:r>
              <a:endPara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495" name="Oval 7"/>
            <p:cNvSpPr>
              <a:spLocks noChangeArrowheads="1"/>
            </p:cNvSpPr>
            <p:nvPr/>
          </p:nvSpPr>
          <p:spPr bwMode="auto">
            <a:xfrm>
              <a:off x="5618480" y="3390955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496" name="Oval 8"/>
            <p:cNvSpPr>
              <a:spLocks noChangeArrowheads="1"/>
            </p:cNvSpPr>
            <p:nvPr/>
          </p:nvSpPr>
          <p:spPr bwMode="auto">
            <a:xfrm>
              <a:off x="5364563" y="3898788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497" name="Oval 9"/>
            <p:cNvSpPr>
              <a:spLocks noChangeArrowheads="1"/>
            </p:cNvSpPr>
            <p:nvPr/>
          </p:nvSpPr>
          <p:spPr bwMode="auto">
            <a:xfrm>
              <a:off x="6634147" y="3263996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498" name="Oval 10"/>
            <p:cNvSpPr>
              <a:spLocks noChangeArrowheads="1"/>
            </p:cNvSpPr>
            <p:nvPr/>
          </p:nvSpPr>
          <p:spPr bwMode="auto">
            <a:xfrm>
              <a:off x="6507189" y="3644871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499" name="Oval 11"/>
            <p:cNvSpPr>
              <a:spLocks noChangeArrowheads="1"/>
            </p:cNvSpPr>
            <p:nvPr/>
          </p:nvSpPr>
          <p:spPr bwMode="auto">
            <a:xfrm>
              <a:off x="6697626" y="4089226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0" name="Oval 12"/>
            <p:cNvSpPr>
              <a:spLocks noChangeArrowheads="1"/>
            </p:cNvSpPr>
            <p:nvPr/>
          </p:nvSpPr>
          <p:spPr bwMode="auto">
            <a:xfrm>
              <a:off x="5364563" y="4597059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1" name="Oval 13"/>
            <p:cNvSpPr>
              <a:spLocks noChangeArrowheads="1"/>
            </p:cNvSpPr>
            <p:nvPr/>
          </p:nvSpPr>
          <p:spPr bwMode="auto">
            <a:xfrm>
              <a:off x="5428043" y="5041413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2" name="Oval 14"/>
            <p:cNvSpPr>
              <a:spLocks noChangeArrowheads="1"/>
            </p:cNvSpPr>
            <p:nvPr/>
          </p:nvSpPr>
          <p:spPr bwMode="auto">
            <a:xfrm>
              <a:off x="5364563" y="5295330"/>
              <a:ext cx="65099" cy="6347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3" name="Oval 15"/>
            <p:cNvSpPr>
              <a:spLocks noChangeArrowheads="1"/>
            </p:cNvSpPr>
            <p:nvPr/>
          </p:nvSpPr>
          <p:spPr bwMode="auto">
            <a:xfrm>
              <a:off x="5935876" y="4977934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4" name="Oval 16"/>
            <p:cNvSpPr>
              <a:spLocks noChangeArrowheads="1"/>
            </p:cNvSpPr>
            <p:nvPr/>
          </p:nvSpPr>
          <p:spPr bwMode="auto">
            <a:xfrm>
              <a:off x="6380230" y="5104893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5" name="Oval 17"/>
            <p:cNvSpPr>
              <a:spLocks noChangeArrowheads="1"/>
            </p:cNvSpPr>
            <p:nvPr/>
          </p:nvSpPr>
          <p:spPr bwMode="auto">
            <a:xfrm>
              <a:off x="6253272" y="4597059"/>
              <a:ext cx="65099" cy="6347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6" name="Oval 18"/>
            <p:cNvSpPr>
              <a:spLocks noChangeArrowheads="1"/>
            </p:cNvSpPr>
            <p:nvPr/>
          </p:nvSpPr>
          <p:spPr bwMode="auto">
            <a:xfrm>
              <a:off x="6951543" y="4597059"/>
              <a:ext cx="65099" cy="6347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7" name="Oval 19"/>
            <p:cNvSpPr>
              <a:spLocks noChangeArrowheads="1"/>
            </p:cNvSpPr>
            <p:nvPr/>
          </p:nvSpPr>
          <p:spPr bwMode="auto">
            <a:xfrm>
              <a:off x="6951543" y="4977934"/>
              <a:ext cx="65099" cy="6347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8" name="Oval 20"/>
            <p:cNvSpPr>
              <a:spLocks noChangeArrowheads="1"/>
            </p:cNvSpPr>
            <p:nvPr/>
          </p:nvSpPr>
          <p:spPr bwMode="auto">
            <a:xfrm>
              <a:off x="7522856" y="5041413"/>
              <a:ext cx="65099" cy="6347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09" name="Oval 21"/>
            <p:cNvSpPr>
              <a:spLocks noChangeArrowheads="1"/>
            </p:cNvSpPr>
            <p:nvPr/>
          </p:nvSpPr>
          <p:spPr bwMode="auto">
            <a:xfrm>
              <a:off x="7586335" y="5422288"/>
              <a:ext cx="65099" cy="6347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10" name="Oval 22"/>
            <p:cNvSpPr>
              <a:spLocks noChangeArrowheads="1"/>
            </p:cNvSpPr>
            <p:nvPr/>
          </p:nvSpPr>
          <p:spPr bwMode="auto">
            <a:xfrm>
              <a:off x="7395897" y="3708351"/>
              <a:ext cx="65099" cy="6347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11" name="Line 23"/>
            <p:cNvSpPr>
              <a:spLocks noChangeShapeType="1"/>
            </p:cNvSpPr>
            <p:nvPr/>
          </p:nvSpPr>
          <p:spPr bwMode="auto">
            <a:xfrm>
              <a:off x="2995398" y="4216184"/>
              <a:ext cx="598909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12" name="Line 24"/>
            <p:cNvSpPr>
              <a:spLocks noChangeShapeType="1"/>
            </p:cNvSpPr>
            <p:nvPr/>
          </p:nvSpPr>
          <p:spPr bwMode="auto">
            <a:xfrm flipV="1">
              <a:off x="7143601" y="2946600"/>
              <a:ext cx="0" cy="1269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13" name="Line 25"/>
            <p:cNvSpPr>
              <a:spLocks noChangeShapeType="1"/>
            </p:cNvSpPr>
            <p:nvPr/>
          </p:nvSpPr>
          <p:spPr bwMode="auto">
            <a:xfrm flipV="1">
              <a:off x="6572288" y="4216183"/>
              <a:ext cx="0" cy="16504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14" name="Line 26"/>
            <p:cNvSpPr>
              <a:spLocks noChangeShapeType="1"/>
            </p:cNvSpPr>
            <p:nvPr/>
          </p:nvSpPr>
          <p:spPr bwMode="auto">
            <a:xfrm>
              <a:off x="4163629" y="4850976"/>
              <a:ext cx="24086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15" name="Line 27"/>
            <p:cNvSpPr>
              <a:spLocks noChangeShapeType="1"/>
            </p:cNvSpPr>
            <p:nvPr/>
          </p:nvSpPr>
          <p:spPr bwMode="auto">
            <a:xfrm>
              <a:off x="5747058" y="4216184"/>
              <a:ext cx="0" cy="15869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16" name="Line 28"/>
            <p:cNvSpPr>
              <a:spLocks noChangeShapeType="1"/>
            </p:cNvSpPr>
            <p:nvPr/>
          </p:nvSpPr>
          <p:spPr bwMode="auto">
            <a:xfrm>
              <a:off x="4314882" y="5231851"/>
              <a:ext cx="1432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17" name="Oval 23"/>
            <p:cNvSpPr>
              <a:spLocks noChangeArrowheads="1"/>
            </p:cNvSpPr>
            <p:nvPr/>
          </p:nvSpPr>
          <p:spPr bwMode="auto">
            <a:xfrm>
              <a:off x="7903731" y="5231851"/>
              <a:ext cx="65099" cy="6347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18" name="Oval 24"/>
            <p:cNvSpPr>
              <a:spLocks noChangeArrowheads="1"/>
            </p:cNvSpPr>
            <p:nvPr/>
          </p:nvSpPr>
          <p:spPr bwMode="auto">
            <a:xfrm>
              <a:off x="7903731" y="4914455"/>
              <a:ext cx="65099" cy="634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19" name="Text Box 25"/>
            <p:cNvSpPr txBox="1">
              <a:spLocks noChangeArrowheads="1"/>
            </p:cNvSpPr>
            <p:nvPr/>
          </p:nvSpPr>
          <p:spPr bwMode="auto">
            <a:xfrm>
              <a:off x="7949393" y="4850976"/>
              <a:ext cx="781187" cy="245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defTabSz="758952">
                <a:spcBef>
                  <a:spcPct val="50000"/>
                </a:spcBef>
                <a:buNone/>
                <a:defRPr/>
              </a:pPr>
              <a:r>
                <a:rPr lang="en-US" altLang="en-US" sz="996" i="1" kern="1200">
                  <a:solidFill>
                    <a:srgbClr val="006729"/>
                  </a:solidFill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Churn</a:t>
              </a:r>
              <a:endParaRPr kumimoji="0" lang="en-US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3520" name="Text Box 26"/>
            <p:cNvSpPr txBox="1">
              <a:spLocks noChangeArrowheads="1"/>
            </p:cNvSpPr>
            <p:nvPr/>
          </p:nvSpPr>
          <p:spPr bwMode="auto">
            <a:xfrm>
              <a:off x="7949393" y="5168373"/>
              <a:ext cx="781187" cy="245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defTabSz="758952">
                <a:spcBef>
                  <a:spcPct val="50000"/>
                </a:spcBef>
                <a:buNone/>
                <a:defRPr/>
              </a:pPr>
              <a:r>
                <a:rPr lang="en-US" altLang="en-US" sz="996" i="1" kern="1200">
                  <a:solidFill>
                    <a:prstClr val="black"/>
                  </a:solidFill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Not Churn</a:t>
              </a:r>
              <a:endParaRPr kumimoji="0" lang="en-US" alt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072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E263-3DFF-3B0A-7429-94F88131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Overfit due to Model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73FC9-9DD2-19D5-417E-DF4164D0FFA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of the hyperparameters that we can control for a decision tree is the tree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Trees with a greater number of levels can get very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Setting the tree size in the “sweet spot” can minimize overfit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052A4F-33C7-35DB-4259-3A67D424F9A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219467" y="1574938"/>
            <a:ext cx="5714120" cy="4328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888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8000" b="1" dirty="0"/>
              <a:t>Model Fit, Overfit &amp; Tuning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910481"/>
          </a:xfrm>
        </p:spPr>
        <p:txBody>
          <a:bodyPr anchor="b">
            <a:normAutofit/>
          </a:bodyPr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838200" y="1737360"/>
            <a:ext cx="4894006" cy="442460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Useful for smaller data sets or when more rigorous validation is needed.</a:t>
            </a:r>
          </a:p>
          <a:p>
            <a:r>
              <a:rPr lang="en-US" sz="2400" b="1" dirty="0"/>
              <a:t>Alternative to train – test splitting</a:t>
            </a:r>
          </a:p>
          <a:p>
            <a:pPr lvl="1"/>
            <a:r>
              <a:rPr lang="en-US" sz="2400" dirty="0"/>
              <a:t>Every piece of data is used for both</a:t>
            </a:r>
            <a:br>
              <a:rPr lang="en-US" sz="2400" dirty="0"/>
            </a:br>
            <a:r>
              <a:rPr lang="en-US" sz="2400" dirty="0"/>
              <a:t>training and testing</a:t>
            </a:r>
          </a:p>
          <a:p>
            <a:pPr lvl="1"/>
            <a:r>
              <a:rPr lang="en-US" sz="2400" dirty="0"/>
              <a:t>If k = number of folds then</a:t>
            </a:r>
          </a:p>
          <a:p>
            <a:pPr lvl="2"/>
            <a:r>
              <a:rPr lang="en-US" sz="2400" dirty="0"/>
              <a:t>Each data point will be used for training k-1 times</a:t>
            </a:r>
          </a:p>
          <a:p>
            <a:pPr lvl="2"/>
            <a:r>
              <a:rPr lang="en-US" sz="2400" dirty="0"/>
              <a:t>Each data point will be used for testing 1 time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0C598-7472-8DA0-0C48-4BE43C70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184" y="691480"/>
            <a:ext cx="5318624" cy="6166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3449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8F3B-C8E5-702D-CAE5-36F82280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729103"/>
          </a:xfrm>
        </p:spPr>
        <p:txBody>
          <a:bodyPr/>
          <a:lstStyle/>
          <a:p>
            <a:r>
              <a:rPr lang="en-US" dirty="0"/>
              <a:t>Solutions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26A12-DBE4-1616-2428-6A2C9A9E9F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524001"/>
            <a:ext cx="5993524" cy="22597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Evaluate multiple train – test splits to see if a different random seed results in a better data 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Try a K-Fold approach as alternative to a train-test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Evaluate different techniques to see if an alternate technique provides better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regularization techniques including: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3CDC79E-C5C9-FF2B-B001-7E12492775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6" r="157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313A5-1D4F-5428-1C2B-9F9D8B1893AE}"/>
              </a:ext>
            </a:extLst>
          </p:cNvPr>
          <p:cNvSpPr txBox="1"/>
          <p:nvPr/>
        </p:nvSpPr>
        <p:spPr>
          <a:xfrm>
            <a:off x="1061544" y="3783724"/>
            <a:ext cx="5496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feature units if the distributions are significantly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fewer but more significant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model complexity through hyperparameter tuning or by employing model complexity penalties.</a:t>
            </a:r>
          </a:p>
        </p:txBody>
      </p:sp>
    </p:spTree>
    <p:extLst>
      <p:ext uri="{BB962C8B-B14F-4D97-AF65-F5344CB8AC3E}">
        <p14:creationId xmlns:p14="http://schemas.microsoft.com/office/powerpoint/2010/main" val="169387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5462-9A0B-E7D5-F423-96EFE78A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for this week</a:t>
            </a:r>
          </a:p>
        </p:txBody>
      </p:sp>
      <p:pic>
        <p:nvPicPr>
          <p:cNvPr id="6" name="Picture Placeholder 5" descr="Pastel checklist and pencil">
            <a:extLst>
              <a:ext uri="{FF2B5EF4-FFF2-40B4-BE49-F238E27FC236}">
                <a16:creationId xmlns:a16="http://schemas.microsoft.com/office/drawing/2014/main" id="{6CEEC95A-F649-D57C-30E4-48C55A4196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2" r="24422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E0800-4A73-CB20-2CFD-473290746CBB}"/>
              </a:ext>
            </a:extLst>
          </p:cNvPr>
          <p:cNvSpPr txBox="1"/>
          <p:nvPr/>
        </p:nvSpPr>
        <p:spPr>
          <a:xfrm>
            <a:off x="5242425" y="1796630"/>
            <a:ext cx="64385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Stay current on the reading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Provost Chapter 4, 5 &amp; 7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Discussion 4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Reminder: Initial post due on Wednesday @ 11:59 PM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Follow-up posts due on Sunday @ 11:59 PM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endParaRPr lang="en-US" sz="2000" dirty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No coding assignment this week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2800" dirty="0"/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Start doing the self-signup for Project Groups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120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sz="6600" dirty="0"/>
              <a:t>Questions?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929605"/>
            <a:ext cx="9467850" cy="1657626"/>
          </a:xfrm>
        </p:spPr>
        <p:txBody>
          <a:bodyPr>
            <a:normAutofit/>
          </a:bodyPr>
          <a:lstStyle/>
          <a:p>
            <a:r>
              <a:rPr lang="en-US" sz="2800" dirty="0"/>
              <a:t>Contact me via Web Campus</a:t>
            </a:r>
          </a:p>
          <a:p>
            <a:r>
              <a:rPr lang="en-US" sz="2800" dirty="0"/>
              <a:t>Or email at:</a:t>
            </a:r>
          </a:p>
          <a:p>
            <a:r>
              <a:rPr lang="en-US" sz="2800" dirty="0"/>
              <a:t>michael.j.lee@unlv.edu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75609-E500-3D5C-D034-0C1CDBA9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Business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03D835-C872-71E6-045A-2193C0F993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6278" y="1430529"/>
            <a:ext cx="5779722" cy="473144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91039-C552-673B-2193-8E26AC2112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1691640"/>
            <a:ext cx="5228622" cy="4470329"/>
          </a:xfrm>
        </p:spPr>
        <p:txBody>
          <a:bodyPr/>
          <a:lstStyle/>
          <a:p>
            <a:r>
              <a:rPr lang="en-US" dirty="0"/>
              <a:t>Reading for this week is Provost Chapter 4, 5, and 7.</a:t>
            </a:r>
          </a:p>
          <a:p>
            <a:r>
              <a:rPr lang="en-US" dirty="0"/>
              <a:t>I have enabled self-signup for the project groups. Please note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size is 3 students. I may expand this to 4, but for right now let's leave this at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are not signed up in a group by Sunday, September 22 at 11:59 PM, I will start placing you into open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are on the research or competition path, you do not need to sign up.  I have already placed you into groups.</a:t>
            </a:r>
          </a:p>
          <a:p>
            <a:r>
              <a:rPr lang="en-US" dirty="0"/>
              <a:t>There is no coding assignment for this week.  Focus on getting your group membership in place and then start thinking about possible data sets.</a:t>
            </a:r>
          </a:p>
        </p:txBody>
      </p:sp>
    </p:spTree>
    <p:extLst>
      <p:ext uri="{BB962C8B-B14F-4D97-AF65-F5344CB8AC3E}">
        <p14:creationId xmlns:p14="http://schemas.microsoft.com/office/powerpoint/2010/main" val="275669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BC51-F0C3-0BDF-3B2F-DF04D5A2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E2F1D-EA87-160C-4A56-2DC8BAEB71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Identifying Model fit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Recognizing and managing overfit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hyperparameters to improve model fit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F0939DC-FB4B-0048-9B34-764F31DBD3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6" r="15736"/>
          <a:stretch>
            <a:fillRect/>
          </a:stretch>
        </p:blipFill>
        <p:spPr>
          <a:xfrm>
            <a:off x="7500938" y="0"/>
            <a:ext cx="4714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7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2D1E-B190-5D92-44DF-D210E928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Model Fit?</a:t>
            </a:r>
          </a:p>
        </p:txBody>
      </p:sp>
      <p:pic>
        <p:nvPicPr>
          <p:cNvPr id="7" name="Picture Placeholder 6" descr="A person with his hand on his chin&#10;&#10;Description automatically generated">
            <a:extLst>
              <a:ext uri="{FF2B5EF4-FFF2-40B4-BE49-F238E27FC236}">
                <a16:creationId xmlns:a16="http://schemas.microsoft.com/office/drawing/2014/main" id="{6069D064-F697-3BF6-7573-9529A102DA8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6" b="10046"/>
          <a:stretch/>
        </p:blipFill>
        <p:spPr>
          <a:xfrm>
            <a:off x="838200" y="1790329"/>
            <a:ext cx="5134335" cy="4113054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C5DDA-CD89-11F0-5B6B-DE216768C37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Different data sets have varying distributions and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models fit the data better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Problems such as  outliers can impact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Therefore, we must have a way of measuring how well the model actually fits the data</a:t>
            </a:r>
          </a:p>
        </p:txBody>
      </p:sp>
    </p:spTree>
    <p:extLst>
      <p:ext uri="{BB962C8B-B14F-4D97-AF65-F5344CB8AC3E}">
        <p14:creationId xmlns:p14="http://schemas.microsoft.com/office/powerpoint/2010/main" val="378057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55BC-8A36-3667-7AE6-947A03B7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Example: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21D11-D9A2-F389-0D1F-B61FE23D8B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/>
        </p:blipFill>
        <p:spPr>
          <a:xfrm>
            <a:off x="0" y="1285081"/>
            <a:ext cx="4287838" cy="4287838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58D96-5CA2-AD84-BBB2-29EC70A0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We can evaluate important metrics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Omnibus F Test: Is the model significant overall?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 P-value: Does the feature contribute significantly to the model?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R-squared: How much of the variance in the dependent variable can be explained by the model?</a:t>
            </a:r>
          </a:p>
        </p:txBody>
      </p:sp>
    </p:spTree>
    <p:extLst>
      <p:ext uri="{BB962C8B-B14F-4D97-AF65-F5344CB8AC3E}">
        <p14:creationId xmlns:p14="http://schemas.microsoft.com/office/powerpoint/2010/main" val="425426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B60F3-366D-A135-7C22-9D452C5B8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4" y="524004"/>
            <a:ext cx="10796952" cy="5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0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4A330B-817D-1ACD-DB3B-FD7586596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/>
              <a:t>Evaluating Regressions (cont.)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6CDD79-A2EB-F3C6-5024-43DFAFD93D3E}"/>
              </a:ext>
            </a:extLst>
          </p:cNvPr>
          <p:cNvSpPr txBox="1">
            <a:spLocks/>
          </p:cNvSpPr>
          <p:nvPr/>
        </p:nvSpPr>
        <p:spPr>
          <a:xfrm>
            <a:off x="367861" y="1825625"/>
            <a:ext cx="11550869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Mean Absolute Error</a:t>
            </a:r>
          </a:p>
          <a:p>
            <a:pPr lvl="1"/>
            <a:r>
              <a:rPr lang="en-US" dirty="0"/>
              <a:t>The average of the absolute values of deviations</a:t>
            </a:r>
          </a:p>
          <a:p>
            <a:pPr lvl="1"/>
            <a:r>
              <a:rPr lang="en-US" dirty="0"/>
              <a:t>Easy to interpret</a:t>
            </a:r>
          </a:p>
          <a:p>
            <a:pPr lvl="1"/>
            <a:r>
              <a:rPr lang="en-US" dirty="0"/>
              <a:t>Easy to calculate</a:t>
            </a:r>
          </a:p>
          <a:p>
            <a:r>
              <a:rPr lang="en-US" dirty="0"/>
              <a:t>R-Squared</a:t>
            </a:r>
          </a:p>
          <a:p>
            <a:pPr lvl="1"/>
            <a:r>
              <a:rPr lang="en-US" dirty="0"/>
              <a:t>Sometimes called “coefficient of determination”</a:t>
            </a:r>
          </a:p>
          <a:p>
            <a:pPr lvl="1"/>
            <a:r>
              <a:rPr lang="en-US" dirty="0"/>
              <a:t>Interpreted as</a:t>
            </a:r>
          </a:p>
          <a:p>
            <a:pPr lvl="2"/>
            <a:r>
              <a:rPr lang="en-US" dirty="0"/>
              <a:t>Percent of variance explained by the model as compared to default model</a:t>
            </a:r>
          </a:p>
          <a:p>
            <a:r>
              <a:rPr lang="en-US" dirty="0"/>
              <a:t>Adjusted R-Squared</a:t>
            </a:r>
          </a:p>
          <a:p>
            <a:pPr lvl="1"/>
            <a:r>
              <a:rPr lang="en-US" dirty="0"/>
              <a:t>Same Interpretation as 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Includes penalty for adding predictors</a:t>
            </a:r>
          </a:p>
        </p:txBody>
      </p:sp>
      <p:pic>
        <p:nvPicPr>
          <p:cNvPr id="9" name="Picture 2" descr="https://learning.oreilly.com/library/view/hands-on-predictive-analytics/9781789138719/assets/2e7cb0ca-5d22-448c-87c7-ea14341f6334.png">
            <a:extLst>
              <a:ext uri="{FF2B5EF4-FFF2-40B4-BE49-F238E27FC236}">
                <a16:creationId xmlns:a16="http://schemas.microsoft.com/office/drawing/2014/main" id="{B3145409-E656-FE3F-8102-92AF41FD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785" y="2260481"/>
            <a:ext cx="4072127" cy="9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D92019-EA1B-723B-BFA9-DA937B5B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967" y="3605153"/>
            <a:ext cx="3049945" cy="776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408EA8-D37A-16D0-CE04-1FF4F2765270}"/>
                  </a:ext>
                </a:extLst>
              </p:cNvPr>
              <p:cNvSpPr/>
              <p:nvPr/>
            </p:nvSpPr>
            <p:spPr>
              <a:xfrm>
                <a:off x="7447106" y="5014050"/>
                <a:ext cx="4052806" cy="797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𝐴𝑑𝑗</m:t>
                          </m:r>
                          <m:r>
                            <a:rPr lang="en-US" sz="2000" b="0" i="1" smtClean="0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latin typeface="Cambria Math"/>
                        </a:rPr>
                        <m:t>=1−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>
                                      <a:lumMod val="75000"/>
                                      <a:lumOff val="2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>
                                      <a:lumMod val="75000"/>
                                      <a:lumOff val="25000"/>
                                    </a:srgbClr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>
                                      <a:lumMod val="75000"/>
                                      <a:lumOff val="25000"/>
                                    </a:srgbClr>
                                  </a:solidFill>
                                  <a:latin typeface="Cambria Math"/>
                                </a:rPr>
                                <m:t>𝑟𝑒𝑔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)/(</m:t>
                          </m:r>
                          <m:r>
                            <a:rPr lang="en-US" sz="2000" b="0" i="1" smtClean="0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00">
                                      <a:lumMod val="75000"/>
                                      <a:lumOff val="2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>
                                      <a:lumMod val="75000"/>
                                      <a:lumOff val="25000"/>
                                    </a:srgbClr>
                                  </a:solidFill>
                                  <a:latin typeface="Cambria Math"/>
                                </a:rPr>
                                <m:t>𝑆𝑆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/>
                                    </a:rPr>
                                    <m:t>𝑠𝑖𝑚𝑝𝑙𝑒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sz="2000" i="1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408EA8-D37A-16D0-CE04-1FF4F2765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06" y="5014050"/>
                <a:ext cx="4052806" cy="797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19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Residuals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Normal distribution of residuals</a:t>
            </a:r>
          </a:p>
          <a:p>
            <a:pPr lvl="1"/>
            <a:r>
              <a:rPr lang="en-US" dirty="0" err="1"/>
              <a:t>Jarque-Bera</a:t>
            </a:r>
            <a:r>
              <a:rPr lang="en-US" dirty="0"/>
              <a:t> Test</a:t>
            </a:r>
          </a:p>
          <a:p>
            <a:pPr lvl="2"/>
            <a:r>
              <a:rPr lang="en-US" dirty="0"/>
              <a:t>Evaluates skewness and kurtosis</a:t>
            </a:r>
          </a:p>
          <a:p>
            <a:pPr lvl="1"/>
            <a:r>
              <a:rPr lang="en-US" dirty="0"/>
              <a:t>Shapiro-Wilk Test</a:t>
            </a:r>
          </a:p>
          <a:p>
            <a:pPr lvl="2"/>
            <a:r>
              <a:rPr lang="en-US" dirty="0"/>
              <a:t>Evaluates if the sample comes from a normally distributed population</a:t>
            </a:r>
          </a:p>
          <a:p>
            <a:pPr lvl="1"/>
            <a:r>
              <a:rPr lang="en-US" dirty="0"/>
              <a:t>Graphical Tests</a:t>
            </a:r>
          </a:p>
          <a:p>
            <a:pPr lvl="2"/>
            <a:r>
              <a:rPr lang="en-US" dirty="0"/>
              <a:t>Quantile-Quantile (QQ) plot</a:t>
            </a:r>
          </a:p>
          <a:p>
            <a:pPr lvl="2"/>
            <a:r>
              <a:rPr lang="en-US" dirty="0"/>
              <a:t>Prediction versus Observed Plots</a:t>
            </a:r>
          </a:p>
          <a:p>
            <a:r>
              <a:rPr lang="en-US" dirty="0"/>
              <a:t>Homoscedasticity</a:t>
            </a:r>
          </a:p>
          <a:p>
            <a:pPr lvl="1"/>
            <a:r>
              <a:rPr lang="en-US" dirty="0"/>
              <a:t>Bartlett’s Test</a:t>
            </a:r>
          </a:p>
          <a:p>
            <a:pPr lvl="1"/>
            <a:r>
              <a:rPr lang="en-US" dirty="0"/>
              <a:t>If the ratio of the largest</a:t>
            </a:r>
            <a:br>
              <a:rPr lang="en-US" dirty="0"/>
            </a:br>
            <a:r>
              <a:rPr lang="en-US" dirty="0"/>
              <a:t>variance to smallest </a:t>
            </a:r>
            <a:br>
              <a:rPr lang="en-US" dirty="0"/>
            </a:br>
            <a:r>
              <a:rPr lang="en-US" dirty="0"/>
              <a:t>variance is 1.5 or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5" y="3429000"/>
            <a:ext cx="3286522" cy="2176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042" y="832591"/>
            <a:ext cx="2614047" cy="2287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590" y="4035971"/>
            <a:ext cx="3173499" cy="2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00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1149</Words>
  <Application>Microsoft Office PowerPoint</Application>
  <PresentationFormat>Widescreen</PresentationFormat>
  <Paragraphs>179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Cambria Math</vt:lpstr>
      <vt:lpstr>Tahoma</vt:lpstr>
      <vt:lpstr>Wingdings</vt:lpstr>
      <vt:lpstr>Custom</vt:lpstr>
      <vt:lpstr>Office Theme</vt:lpstr>
      <vt:lpstr>MIS 776 Business Analytics</vt:lpstr>
      <vt:lpstr>Model Fit, Overfit &amp; Tuning</vt:lpstr>
      <vt:lpstr>Class Business</vt:lpstr>
      <vt:lpstr>Session Topics</vt:lpstr>
      <vt:lpstr>What is Model Fit?</vt:lpstr>
      <vt:lpstr>Example: Linear Regression</vt:lpstr>
      <vt:lpstr>PowerPoint Presentation</vt:lpstr>
      <vt:lpstr>Evaluating Regressions (cont.)</vt:lpstr>
      <vt:lpstr>Evaluating Residuals</vt:lpstr>
      <vt:lpstr>Example: Classification</vt:lpstr>
      <vt:lpstr>Classifier Evaluation Measures</vt:lpstr>
      <vt:lpstr>Classifier Evaluation Measures</vt:lpstr>
      <vt:lpstr>Precision, Recall, and F-Measure</vt:lpstr>
      <vt:lpstr>ROC Curves</vt:lpstr>
      <vt:lpstr>Evaluating Overfit</vt:lpstr>
      <vt:lpstr>General Modeling Process</vt:lpstr>
      <vt:lpstr>Decision Tree Classification Example</vt:lpstr>
      <vt:lpstr>Decision Tree Classification Example</vt:lpstr>
      <vt:lpstr>Overfit due to Model Complexity</vt:lpstr>
      <vt:lpstr>K-Fold Cross Validation</vt:lpstr>
      <vt:lpstr>Solutions to overfitting</vt:lpstr>
      <vt:lpstr>Assignments for this week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Lee</dc:creator>
  <cp:lastModifiedBy>Michael Lee</cp:lastModifiedBy>
  <cp:revision>10</cp:revision>
  <dcterms:created xsi:type="dcterms:W3CDTF">2024-05-24T22:01:54Z</dcterms:created>
  <dcterms:modified xsi:type="dcterms:W3CDTF">2024-09-13T21:43:15Z</dcterms:modified>
</cp:coreProperties>
</file>